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256" r:id="rId3"/>
    <p:sldId id="257" r:id="rId4"/>
    <p:sldId id="258" r:id="rId5"/>
    <p:sldId id="334" r:id="rId6"/>
    <p:sldId id="260" r:id="rId7"/>
    <p:sldId id="335" r:id="rId8"/>
    <p:sldId id="333" r:id="rId9"/>
    <p:sldId id="336" r:id="rId10"/>
    <p:sldId id="337" r:id="rId11"/>
    <p:sldId id="338" r:id="rId12"/>
    <p:sldId id="339" r:id="rId13"/>
    <p:sldId id="341" r:id="rId14"/>
    <p:sldId id="340" r:id="rId15"/>
    <p:sldId id="342" r:id="rId16"/>
    <p:sldId id="345" r:id="rId17"/>
    <p:sldId id="343" r:id="rId18"/>
    <p:sldId id="344" r:id="rId19"/>
    <p:sldId id="346" r:id="rId20"/>
    <p:sldId id="347" r:id="rId21"/>
    <p:sldId id="348" r:id="rId22"/>
    <p:sldId id="349" r:id="rId23"/>
    <p:sldId id="350" r:id="rId24"/>
    <p:sldId id="351" r:id="rId25"/>
    <p:sldId id="352" r:id="rId26"/>
    <p:sldId id="353" r:id="rId27"/>
    <p:sldId id="354" r:id="rId28"/>
    <p:sldId id="355" r:id="rId29"/>
    <p:sldId id="356" r:id="rId30"/>
    <p:sldId id="357" r:id="rId31"/>
    <p:sldId id="359" r:id="rId32"/>
    <p:sldId id="358" r:id="rId33"/>
    <p:sldId id="360" r:id="rId34"/>
    <p:sldId id="361" r:id="rId35"/>
    <p:sldId id="362" r:id="rId36"/>
    <p:sldId id="363" r:id="rId37"/>
    <p:sldId id="365" r:id="rId38"/>
    <p:sldId id="364" r:id="rId39"/>
    <p:sldId id="366" r:id="rId40"/>
    <p:sldId id="367" r:id="rId41"/>
    <p:sldId id="368" r:id="rId42"/>
    <p:sldId id="369" r:id="rId43"/>
    <p:sldId id="370" r:id="rId44"/>
    <p:sldId id="371" r:id="rId45"/>
    <p:sldId id="372" r:id="rId46"/>
    <p:sldId id="373" r:id="rId47"/>
    <p:sldId id="374" r:id="rId48"/>
    <p:sldId id="375" r:id="rId49"/>
    <p:sldId id="306" r:id="rId50"/>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4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1F26CC-ED06-4B3B-BBBB-4E6EB1238E1A}" type="datetimeFigureOut">
              <a:rPr lang="LID4096" smtClean="0"/>
              <a:t>01/14/2021</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22472-E3F8-4F5E-9417-D18599F724CD}" type="slidenum">
              <a:rPr lang="LID4096" smtClean="0"/>
              <a:t>‹#›</a:t>
            </a:fld>
            <a:endParaRPr lang="LID4096"/>
          </a:p>
        </p:txBody>
      </p:sp>
    </p:spTree>
    <p:extLst>
      <p:ext uri="{BB962C8B-B14F-4D97-AF65-F5344CB8AC3E}">
        <p14:creationId xmlns:p14="http://schemas.microsoft.com/office/powerpoint/2010/main" val="1851872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6ACE-C1D2-45B9-908F-76D99C1EAE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8E900ADE-4CEB-4AF3-B06D-7DF2058A13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C221979D-F883-4D90-A679-A5CABBF53AD0}"/>
              </a:ext>
            </a:extLst>
          </p:cNvPr>
          <p:cNvSpPr>
            <a:spLocks noGrp="1"/>
          </p:cNvSpPr>
          <p:nvPr>
            <p:ph type="dt" sz="half" idx="10"/>
          </p:nvPr>
        </p:nvSpPr>
        <p:spPr/>
        <p:txBody>
          <a:bodyPr/>
          <a:lstStyle/>
          <a:p>
            <a:fld id="{92451D0E-7143-4712-AEBB-93B71BFF7258}" type="datetimeFigureOut">
              <a:rPr lang="LID4096" smtClean="0"/>
              <a:t>01/14/2021</a:t>
            </a:fld>
            <a:endParaRPr lang="LID4096"/>
          </a:p>
        </p:txBody>
      </p:sp>
      <p:sp>
        <p:nvSpPr>
          <p:cNvPr id="5" name="Footer Placeholder 4">
            <a:extLst>
              <a:ext uri="{FF2B5EF4-FFF2-40B4-BE49-F238E27FC236}">
                <a16:creationId xmlns:a16="http://schemas.microsoft.com/office/drawing/2014/main" id="{13325D28-8781-4EF9-B19F-616050E0A2D4}"/>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DEDB34F-78AD-4D93-9826-CC1B1F57FD29}"/>
              </a:ext>
            </a:extLst>
          </p:cNvPr>
          <p:cNvSpPr>
            <a:spLocks noGrp="1"/>
          </p:cNvSpPr>
          <p:nvPr>
            <p:ph type="sldNum" sz="quarter" idx="12"/>
          </p:nvPr>
        </p:nvSpPr>
        <p:spPr/>
        <p:txBody>
          <a:bodyPr/>
          <a:lstStyle/>
          <a:p>
            <a:fld id="{FFE33D5B-B8AD-410C-A165-CBAF3E87E814}" type="slidenum">
              <a:rPr lang="LID4096" smtClean="0"/>
              <a:t>‹#›</a:t>
            </a:fld>
            <a:endParaRPr lang="LID4096"/>
          </a:p>
        </p:txBody>
      </p:sp>
    </p:spTree>
    <p:extLst>
      <p:ext uri="{BB962C8B-B14F-4D97-AF65-F5344CB8AC3E}">
        <p14:creationId xmlns:p14="http://schemas.microsoft.com/office/powerpoint/2010/main" val="3513378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B4C2-66D1-490C-AA0A-CE0B54BC492C}"/>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3884F064-EB5C-4949-A488-1500528380F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6313948-A8DD-436A-B65A-DFE749283486}"/>
              </a:ext>
            </a:extLst>
          </p:cNvPr>
          <p:cNvSpPr>
            <a:spLocks noGrp="1"/>
          </p:cNvSpPr>
          <p:nvPr>
            <p:ph type="dt" sz="half" idx="10"/>
          </p:nvPr>
        </p:nvSpPr>
        <p:spPr/>
        <p:txBody>
          <a:bodyPr/>
          <a:lstStyle/>
          <a:p>
            <a:fld id="{92451D0E-7143-4712-AEBB-93B71BFF7258}" type="datetimeFigureOut">
              <a:rPr lang="LID4096" smtClean="0"/>
              <a:t>01/14/2021</a:t>
            </a:fld>
            <a:endParaRPr lang="LID4096"/>
          </a:p>
        </p:txBody>
      </p:sp>
      <p:sp>
        <p:nvSpPr>
          <p:cNvPr id="5" name="Footer Placeholder 4">
            <a:extLst>
              <a:ext uri="{FF2B5EF4-FFF2-40B4-BE49-F238E27FC236}">
                <a16:creationId xmlns:a16="http://schemas.microsoft.com/office/drawing/2014/main" id="{87A87E42-E2B6-4F12-8305-80D23D3C22DA}"/>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2738CB5-1AED-40F7-B09C-EBD36C31F3CC}"/>
              </a:ext>
            </a:extLst>
          </p:cNvPr>
          <p:cNvSpPr>
            <a:spLocks noGrp="1"/>
          </p:cNvSpPr>
          <p:nvPr>
            <p:ph type="sldNum" sz="quarter" idx="12"/>
          </p:nvPr>
        </p:nvSpPr>
        <p:spPr/>
        <p:txBody>
          <a:bodyPr/>
          <a:lstStyle/>
          <a:p>
            <a:fld id="{FFE33D5B-B8AD-410C-A165-CBAF3E87E814}" type="slidenum">
              <a:rPr lang="LID4096" smtClean="0"/>
              <a:t>‹#›</a:t>
            </a:fld>
            <a:endParaRPr lang="LID4096"/>
          </a:p>
        </p:txBody>
      </p:sp>
    </p:spTree>
    <p:extLst>
      <p:ext uri="{BB962C8B-B14F-4D97-AF65-F5344CB8AC3E}">
        <p14:creationId xmlns:p14="http://schemas.microsoft.com/office/powerpoint/2010/main" val="3242292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E598A2-CE31-435C-AD45-1D11190FAF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BDDB1318-1D07-4C02-9F9F-E766A54D2C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3B14BA4-BBF9-4AD0-8D78-28D61E5AD95D}"/>
              </a:ext>
            </a:extLst>
          </p:cNvPr>
          <p:cNvSpPr>
            <a:spLocks noGrp="1"/>
          </p:cNvSpPr>
          <p:nvPr>
            <p:ph type="dt" sz="half" idx="10"/>
          </p:nvPr>
        </p:nvSpPr>
        <p:spPr/>
        <p:txBody>
          <a:bodyPr/>
          <a:lstStyle/>
          <a:p>
            <a:fld id="{92451D0E-7143-4712-AEBB-93B71BFF7258}" type="datetimeFigureOut">
              <a:rPr lang="LID4096" smtClean="0"/>
              <a:t>01/14/2021</a:t>
            </a:fld>
            <a:endParaRPr lang="LID4096"/>
          </a:p>
        </p:txBody>
      </p:sp>
      <p:sp>
        <p:nvSpPr>
          <p:cNvPr id="5" name="Footer Placeholder 4">
            <a:extLst>
              <a:ext uri="{FF2B5EF4-FFF2-40B4-BE49-F238E27FC236}">
                <a16:creationId xmlns:a16="http://schemas.microsoft.com/office/drawing/2014/main" id="{644DB34B-72CA-4363-93F6-7775ED01D7B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F883D528-8A28-4787-946C-9144D2AFF46B}"/>
              </a:ext>
            </a:extLst>
          </p:cNvPr>
          <p:cNvSpPr>
            <a:spLocks noGrp="1"/>
          </p:cNvSpPr>
          <p:nvPr>
            <p:ph type="sldNum" sz="quarter" idx="12"/>
          </p:nvPr>
        </p:nvSpPr>
        <p:spPr/>
        <p:txBody>
          <a:bodyPr/>
          <a:lstStyle/>
          <a:p>
            <a:fld id="{FFE33D5B-B8AD-410C-A165-CBAF3E87E814}" type="slidenum">
              <a:rPr lang="LID4096" smtClean="0"/>
              <a:t>‹#›</a:t>
            </a:fld>
            <a:endParaRPr lang="LID4096"/>
          </a:p>
        </p:txBody>
      </p:sp>
    </p:spTree>
    <p:extLst>
      <p:ext uri="{BB962C8B-B14F-4D97-AF65-F5344CB8AC3E}">
        <p14:creationId xmlns:p14="http://schemas.microsoft.com/office/powerpoint/2010/main" val="2551687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E673500-59F8-43E1-AA51-FD8305AF763D}"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6C172-C813-4B2E-AB93-076068F9678D}" type="slidenum">
              <a:rPr lang="en-US" smtClean="0"/>
              <a:t>‹#›</a:t>
            </a:fld>
            <a:endParaRPr lang="en-US"/>
          </a:p>
        </p:txBody>
      </p:sp>
    </p:spTree>
    <p:extLst>
      <p:ext uri="{BB962C8B-B14F-4D97-AF65-F5344CB8AC3E}">
        <p14:creationId xmlns:p14="http://schemas.microsoft.com/office/powerpoint/2010/main" val="2105867067"/>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673500-59F8-43E1-AA51-FD8305AF763D}"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6C172-C813-4B2E-AB93-076068F9678D}" type="slidenum">
              <a:rPr lang="en-US" smtClean="0"/>
              <a:t>‹#›</a:t>
            </a:fld>
            <a:endParaRPr lang="en-US"/>
          </a:p>
        </p:txBody>
      </p:sp>
    </p:spTree>
    <p:extLst>
      <p:ext uri="{BB962C8B-B14F-4D97-AF65-F5344CB8AC3E}">
        <p14:creationId xmlns:p14="http://schemas.microsoft.com/office/powerpoint/2010/main" val="105728567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73500-59F8-43E1-AA51-FD8305AF763D}"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6C172-C813-4B2E-AB93-076068F9678D}" type="slidenum">
              <a:rPr lang="en-US" smtClean="0"/>
              <a:t>‹#›</a:t>
            </a:fld>
            <a:endParaRPr lang="en-US"/>
          </a:p>
        </p:txBody>
      </p:sp>
    </p:spTree>
    <p:extLst>
      <p:ext uri="{BB962C8B-B14F-4D97-AF65-F5344CB8AC3E}">
        <p14:creationId xmlns:p14="http://schemas.microsoft.com/office/powerpoint/2010/main" val="233194298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E673500-59F8-43E1-AA51-FD8305AF763D}"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66C172-C813-4B2E-AB93-076068F9678D}" type="slidenum">
              <a:rPr lang="en-US" smtClean="0"/>
              <a:t>‹#›</a:t>
            </a:fld>
            <a:endParaRPr lang="en-US"/>
          </a:p>
        </p:txBody>
      </p:sp>
    </p:spTree>
    <p:extLst>
      <p:ext uri="{BB962C8B-B14F-4D97-AF65-F5344CB8AC3E}">
        <p14:creationId xmlns:p14="http://schemas.microsoft.com/office/powerpoint/2010/main" val="676677472"/>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673500-59F8-43E1-AA51-FD8305AF763D}"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66C172-C813-4B2E-AB93-076068F9678D}" type="slidenum">
              <a:rPr lang="en-US" smtClean="0"/>
              <a:t>‹#›</a:t>
            </a:fld>
            <a:endParaRPr lang="en-US"/>
          </a:p>
        </p:txBody>
      </p:sp>
    </p:spTree>
    <p:extLst>
      <p:ext uri="{BB962C8B-B14F-4D97-AF65-F5344CB8AC3E}">
        <p14:creationId xmlns:p14="http://schemas.microsoft.com/office/powerpoint/2010/main" val="404699460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673500-59F8-43E1-AA51-FD8305AF763D}"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66C172-C813-4B2E-AB93-076068F9678D}" type="slidenum">
              <a:rPr lang="en-US" smtClean="0"/>
              <a:t>‹#›</a:t>
            </a:fld>
            <a:endParaRPr lang="en-US"/>
          </a:p>
        </p:txBody>
      </p:sp>
    </p:spTree>
    <p:extLst>
      <p:ext uri="{BB962C8B-B14F-4D97-AF65-F5344CB8AC3E}">
        <p14:creationId xmlns:p14="http://schemas.microsoft.com/office/powerpoint/2010/main" val="169656741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673500-59F8-43E1-AA51-FD8305AF763D}"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66C172-C813-4B2E-AB93-076068F9678D}" type="slidenum">
              <a:rPr lang="en-US" smtClean="0"/>
              <a:t>‹#›</a:t>
            </a:fld>
            <a:endParaRPr lang="en-US"/>
          </a:p>
        </p:txBody>
      </p:sp>
    </p:spTree>
    <p:extLst>
      <p:ext uri="{BB962C8B-B14F-4D97-AF65-F5344CB8AC3E}">
        <p14:creationId xmlns:p14="http://schemas.microsoft.com/office/powerpoint/2010/main" val="1850416795"/>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673500-59F8-43E1-AA51-FD8305AF763D}"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66C172-C813-4B2E-AB93-076068F9678D}" type="slidenum">
              <a:rPr lang="en-US" smtClean="0"/>
              <a:t>‹#›</a:t>
            </a:fld>
            <a:endParaRPr lang="en-US"/>
          </a:p>
        </p:txBody>
      </p:sp>
    </p:spTree>
    <p:extLst>
      <p:ext uri="{BB962C8B-B14F-4D97-AF65-F5344CB8AC3E}">
        <p14:creationId xmlns:p14="http://schemas.microsoft.com/office/powerpoint/2010/main" val="17808715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38D4-1348-4255-9BAE-6E5DA8AA19B4}"/>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C36F7C3-B83B-4BCE-972A-AD35924A099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40E7F43-05FA-4026-8E2D-44B4C9AEEAA4}"/>
              </a:ext>
            </a:extLst>
          </p:cNvPr>
          <p:cNvSpPr>
            <a:spLocks noGrp="1"/>
          </p:cNvSpPr>
          <p:nvPr>
            <p:ph type="dt" sz="half" idx="10"/>
          </p:nvPr>
        </p:nvSpPr>
        <p:spPr/>
        <p:txBody>
          <a:bodyPr/>
          <a:lstStyle/>
          <a:p>
            <a:fld id="{92451D0E-7143-4712-AEBB-93B71BFF7258}" type="datetimeFigureOut">
              <a:rPr lang="LID4096" smtClean="0"/>
              <a:t>01/14/2021</a:t>
            </a:fld>
            <a:endParaRPr lang="LID4096"/>
          </a:p>
        </p:txBody>
      </p:sp>
      <p:sp>
        <p:nvSpPr>
          <p:cNvPr id="5" name="Footer Placeholder 4">
            <a:extLst>
              <a:ext uri="{FF2B5EF4-FFF2-40B4-BE49-F238E27FC236}">
                <a16:creationId xmlns:a16="http://schemas.microsoft.com/office/drawing/2014/main" id="{232922C5-A176-4809-B794-FE79556F00C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5C688CC-2DFB-4BDD-AC15-0689775DF5E7}"/>
              </a:ext>
            </a:extLst>
          </p:cNvPr>
          <p:cNvSpPr>
            <a:spLocks noGrp="1"/>
          </p:cNvSpPr>
          <p:nvPr>
            <p:ph type="sldNum" sz="quarter" idx="12"/>
          </p:nvPr>
        </p:nvSpPr>
        <p:spPr/>
        <p:txBody>
          <a:bodyPr/>
          <a:lstStyle/>
          <a:p>
            <a:fld id="{FFE33D5B-B8AD-410C-A165-CBAF3E87E814}" type="slidenum">
              <a:rPr lang="LID4096" smtClean="0"/>
              <a:t>‹#›</a:t>
            </a:fld>
            <a:endParaRPr lang="LID4096"/>
          </a:p>
        </p:txBody>
      </p:sp>
    </p:spTree>
    <p:extLst>
      <p:ext uri="{BB962C8B-B14F-4D97-AF65-F5344CB8AC3E}">
        <p14:creationId xmlns:p14="http://schemas.microsoft.com/office/powerpoint/2010/main" val="19932559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673500-59F8-43E1-AA51-FD8305AF763D}"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66C172-C813-4B2E-AB93-076068F9678D}" type="slidenum">
              <a:rPr lang="en-US" smtClean="0"/>
              <a:t>‹#›</a:t>
            </a:fld>
            <a:endParaRPr lang="en-US"/>
          </a:p>
        </p:txBody>
      </p:sp>
    </p:spTree>
    <p:extLst>
      <p:ext uri="{BB962C8B-B14F-4D97-AF65-F5344CB8AC3E}">
        <p14:creationId xmlns:p14="http://schemas.microsoft.com/office/powerpoint/2010/main" val="162751737"/>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673500-59F8-43E1-AA51-FD8305AF763D}"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6C172-C813-4B2E-AB93-076068F9678D}" type="slidenum">
              <a:rPr lang="en-US" smtClean="0"/>
              <a:t>‹#›</a:t>
            </a:fld>
            <a:endParaRPr lang="en-US"/>
          </a:p>
        </p:txBody>
      </p:sp>
    </p:spTree>
    <p:extLst>
      <p:ext uri="{BB962C8B-B14F-4D97-AF65-F5344CB8AC3E}">
        <p14:creationId xmlns:p14="http://schemas.microsoft.com/office/powerpoint/2010/main" val="48581269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673500-59F8-43E1-AA51-FD8305AF763D}"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6C172-C813-4B2E-AB93-076068F9678D}" type="slidenum">
              <a:rPr lang="en-US" smtClean="0"/>
              <a:t>‹#›</a:t>
            </a:fld>
            <a:endParaRPr lang="en-US"/>
          </a:p>
        </p:txBody>
      </p:sp>
    </p:spTree>
    <p:extLst>
      <p:ext uri="{BB962C8B-B14F-4D97-AF65-F5344CB8AC3E}">
        <p14:creationId xmlns:p14="http://schemas.microsoft.com/office/powerpoint/2010/main" val="1410272895"/>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BF6FC-A8E3-4ED4-8F21-82B1D5BF16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362E468F-5612-4DC5-AF2E-3F760B4621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0B2EE70-1A52-49BA-895D-33C4B676BA7C}"/>
              </a:ext>
            </a:extLst>
          </p:cNvPr>
          <p:cNvSpPr>
            <a:spLocks noGrp="1"/>
          </p:cNvSpPr>
          <p:nvPr>
            <p:ph type="dt" sz="half" idx="10"/>
          </p:nvPr>
        </p:nvSpPr>
        <p:spPr/>
        <p:txBody>
          <a:bodyPr/>
          <a:lstStyle/>
          <a:p>
            <a:fld id="{92451D0E-7143-4712-AEBB-93B71BFF7258}" type="datetimeFigureOut">
              <a:rPr lang="LID4096" smtClean="0"/>
              <a:t>01/14/2021</a:t>
            </a:fld>
            <a:endParaRPr lang="LID4096"/>
          </a:p>
        </p:txBody>
      </p:sp>
      <p:sp>
        <p:nvSpPr>
          <p:cNvPr id="5" name="Footer Placeholder 4">
            <a:extLst>
              <a:ext uri="{FF2B5EF4-FFF2-40B4-BE49-F238E27FC236}">
                <a16:creationId xmlns:a16="http://schemas.microsoft.com/office/drawing/2014/main" id="{615E2C0B-4801-4309-BF32-91A6097E6B62}"/>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8D57F2D5-305B-46CD-960C-01DA2043845C}"/>
              </a:ext>
            </a:extLst>
          </p:cNvPr>
          <p:cNvSpPr>
            <a:spLocks noGrp="1"/>
          </p:cNvSpPr>
          <p:nvPr>
            <p:ph type="sldNum" sz="quarter" idx="12"/>
          </p:nvPr>
        </p:nvSpPr>
        <p:spPr/>
        <p:txBody>
          <a:bodyPr/>
          <a:lstStyle/>
          <a:p>
            <a:fld id="{FFE33D5B-B8AD-410C-A165-CBAF3E87E814}" type="slidenum">
              <a:rPr lang="LID4096" smtClean="0"/>
              <a:t>‹#›</a:t>
            </a:fld>
            <a:endParaRPr lang="LID4096"/>
          </a:p>
        </p:txBody>
      </p:sp>
    </p:spTree>
    <p:extLst>
      <p:ext uri="{BB962C8B-B14F-4D97-AF65-F5344CB8AC3E}">
        <p14:creationId xmlns:p14="http://schemas.microsoft.com/office/powerpoint/2010/main" val="213739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93B66-DC6A-44B3-9AEF-C6CD3A087D74}"/>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20F8B695-4FE6-4BBB-8F82-F58225FE90A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00378AC3-C18C-4DC7-8228-01BE2A2CFE0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E8156595-2C3E-46D0-A081-215251111D12}"/>
              </a:ext>
            </a:extLst>
          </p:cNvPr>
          <p:cNvSpPr>
            <a:spLocks noGrp="1"/>
          </p:cNvSpPr>
          <p:nvPr>
            <p:ph type="dt" sz="half" idx="10"/>
          </p:nvPr>
        </p:nvSpPr>
        <p:spPr/>
        <p:txBody>
          <a:bodyPr/>
          <a:lstStyle/>
          <a:p>
            <a:fld id="{92451D0E-7143-4712-AEBB-93B71BFF7258}" type="datetimeFigureOut">
              <a:rPr lang="LID4096" smtClean="0"/>
              <a:t>01/14/2021</a:t>
            </a:fld>
            <a:endParaRPr lang="LID4096"/>
          </a:p>
        </p:txBody>
      </p:sp>
      <p:sp>
        <p:nvSpPr>
          <p:cNvPr id="6" name="Footer Placeholder 5">
            <a:extLst>
              <a:ext uri="{FF2B5EF4-FFF2-40B4-BE49-F238E27FC236}">
                <a16:creationId xmlns:a16="http://schemas.microsoft.com/office/drawing/2014/main" id="{F5F91CEF-FC42-4DBF-A146-AB42241351B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EDF481C-5759-478A-B9BA-507EE64813DB}"/>
              </a:ext>
            </a:extLst>
          </p:cNvPr>
          <p:cNvSpPr>
            <a:spLocks noGrp="1"/>
          </p:cNvSpPr>
          <p:nvPr>
            <p:ph type="sldNum" sz="quarter" idx="12"/>
          </p:nvPr>
        </p:nvSpPr>
        <p:spPr/>
        <p:txBody>
          <a:bodyPr/>
          <a:lstStyle/>
          <a:p>
            <a:fld id="{FFE33D5B-B8AD-410C-A165-CBAF3E87E814}" type="slidenum">
              <a:rPr lang="LID4096" smtClean="0"/>
              <a:t>‹#›</a:t>
            </a:fld>
            <a:endParaRPr lang="LID4096"/>
          </a:p>
        </p:txBody>
      </p:sp>
    </p:spTree>
    <p:extLst>
      <p:ext uri="{BB962C8B-B14F-4D97-AF65-F5344CB8AC3E}">
        <p14:creationId xmlns:p14="http://schemas.microsoft.com/office/powerpoint/2010/main" val="54593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E81D-A119-49B6-9E6C-F6D5D1BF489D}"/>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18C731FF-F8E8-4C3C-AD73-8B74F40AEF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94B3856-B841-4BD4-A5FF-28BD7A9C9B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6621612D-1546-41AC-B940-375BF914F2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7D9AFA8-F824-4688-98DC-F1E9B1DD6F3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F22DBC96-411F-4734-B817-EB941F51BC53}"/>
              </a:ext>
            </a:extLst>
          </p:cNvPr>
          <p:cNvSpPr>
            <a:spLocks noGrp="1"/>
          </p:cNvSpPr>
          <p:nvPr>
            <p:ph type="dt" sz="half" idx="10"/>
          </p:nvPr>
        </p:nvSpPr>
        <p:spPr/>
        <p:txBody>
          <a:bodyPr/>
          <a:lstStyle/>
          <a:p>
            <a:fld id="{92451D0E-7143-4712-AEBB-93B71BFF7258}" type="datetimeFigureOut">
              <a:rPr lang="LID4096" smtClean="0"/>
              <a:t>01/14/2021</a:t>
            </a:fld>
            <a:endParaRPr lang="LID4096"/>
          </a:p>
        </p:txBody>
      </p:sp>
      <p:sp>
        <p:nvSpPr>
          <p:cNvPr id="8" name="Footer Placeholder 7">
            <a:extLst>
              <a:ext uri="{FF2B5EF4-FFF2-40B4-BE49-F238E27FC236}">
                <a16:creationId xmlns:a16="http://schemas.microsoft.com/office/drawing/2014/main" id="{882B6323-C2EB-44CE-A90C-8AD366C6A3A2}"/>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D4B36476-4A4F-4CBA-A49F-5124C6D8FFC0}"/>
              </a:ext>
            </a:extLst>
          </p:cNvPr>
          <p:cNvSpPr>
            <a:spLocks noGrp="1"/>
          </p:cNvSpPr>
          <p:nvPr>
            <p:ph type="sldNum" sz="quarter" idx="12"/>
          </p:nvPr>
        </p:nvSpPr>
        <p:spPr/>
        <p:txBody>
          <a:bodyPr/>
          <a:lstStyle/>
          <a:p>
            <a:fld id="{FFE33D5B-B8AD-410C-A165-CBAF3E87E814}" type="slidenum">
              <a:rPr lang="LID4096" smtClean="0"/>
              <a:t>‹#›</a:t>
            </a:fld>
            <a:endParaRPr lang="LID4096"/>
          </a:p>
        </p:txBody>
      </p:sp>
    </p:spTree>
    <p:extLst>
      <p:ext uri="{BB962C8B-B14F-4D97-AF65-F5344CB8AC3E}">
        <p14:creationId xmlns:p14="http://schemas.microsoft.com/office/powerpoint/2010/main" val="1674866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908A8-354C-4E42-A2E3-62569090A417}"/>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C914342C-827F-4B99-9026-7D1FD10B2458}"/>
              </a:ext>
            </a:extLst>
          </p:cNvPr>
          <p:cNvSpPr>
            <a:spLocks noGrp="1"/>
          </p:cNvSpPr>
          <p:nvPr>
            <p:ph type="dt" sz="half" idx="10"/>
          </p:nvPr>
        </p:nvSpPr>
        <p:spPr/>
        <p:txBody>
          <a:bodyPr/>
          <a:lstStyle/>
          <a:p>
            <a:fld id="{92451D0E-7143-4712-AEBB-93B71BFF7258}" type="datetimeFigureOut">
              <a:rPr lang="LID4096" smtClean="0"/>
              <a:t>01/14/2021</a:t>
            </a:fld>
            <a:endParaRPr lang="LID4096"/>
          </a:p>
        </p:txBody>
      </p:sp>
      <p:sp>
        <p:nvSpPr>
          <p:cNvPr id="4" name="Footer Placeholder 3">
            <a:extLst>
              <a:ext uri="{FF2B5EF4-FFF2-40B4-BE49-F238E27FC236}">
                <a16:creationId xmlns:a16="http://schemas.microsoft.com/office/drawing/2014/main" id="{002F6700-6ABF-43F3-978E-3CFC12AAF868}"/>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1E9EB8A8-494B-4105-B7FB-283E23B5B836}"/>
              </a:ext>
            </a:extLst>
          </p:cNvPr>
          <p:cNvSpPr>
            <a:spLocks noGrp="1"/>
          </p:cNvSpPr>
          <p:nvPr>
            <p:ph type="sldNum" sz="quarter" idx="12"/>
          </p:nvPr>
        </p:nvSpPr>
        <p:spPr/>
        <p:txBody>
          <a:bodyPr/>
          <a:lstStyle/>
          <a:p>
            <a:fld id="{FFE33D5B-B8AD-410C-A165-CBAF3E87E814}" type="slidenum">
              <a:rPr lang="LID4096" smtClean="0"/>
              <a:t>‹#›</a:t>
            </a:fld>
            <a:endParaRPr lang="LID4096"/>
          </a:p>
        </p:txBody>
      </p:sp>
    </p:spTree>
    <p:extLst>
      <p:ext uri="{BB962C8B-B14F-4D97-AF65-F5344CB8AC3E}">
        <p14:creationId xmlns:p14="http://schemas.microsoft.com/office/powerpoint/2010/main" val="2858420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0DD9CE-6419-442B-AC7C-812569BEDBDC}"/>
              </a:ext>
            </a:extLst>
          </p:cNvPr>
          <p:cNvSpPr>
            <a:spLocks noGrp="1"/>
          </p:cNvSpPr>
          <p:nvPr>
            <p:ph type="dt" sz="half" idx="10"/>
          </p:nvPr>
        </p:nvSpPr>
        <p:spPr/>
        <p:txBody>
          <a:bodyPr/>
          <a:lstStyle/>
          <a:p>
            <a:fld id="{92451D0E-7143-4712-AEBB-93B71BFF7258}" type="datetimeFigureOut">
              <a:rPr lang="LID4096" smtClean="0"/>
              <a:t>01/14/2021</a:t>
            </a:fld>
            <a:endParaRPr lang="LID4096"/>
          </a:p>
        </p:txBody>
      </p:sp>
      <p:sp>
        <p:nvSpPr>
          <p:cNvPr id="3" name="Footer Placeholder 2">
            <a:extLst>
              <a:ext uri="{FF2B5EF4-FFF2-40B4-BE49-F238E27FC236}">
                <a16:creationId xmlns:a16="http://schemas.microsoft.com/office/drawing/2014/main" id="{50102ADD-B6B9-4F12-8D38-120AC622BD30}"/>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59F34C0C-C25E-4E94-93ED-13D581626861}"/>
              </a:ext>
            </a:extLst>
          </p:cNvPr>
          <p:cNvSpPr>
            <a:spLocks noGrp="1"/>
          </p:cNvSpPr>
          <p:nvPr>
            <p:ph type="sldNum" sz="quarter" idx="12"/>
          </p:nvPr>
        </p:nvSpPr>
        <p:spPr/>
        <p:txBody>
          <a:bodyPr/>
          <a:lstStyle/>
          <a:p>
            <a:fld id="{FFE33D5B-B8AD-410C-A165-CBAF3E87E814}" type="slidenum">
              <a:rPr lang="LID4096" smtClean="0"/>
              <a:t>‹#›</a:t>
            </a:fld>
            <a:endParaRPr lang="LID4096"/>
          </a:p>
        </p:txBody>
      </p:sp>
    </p:spTree>
    <p:extLst>
      <p:ext uri="{BB962C8B-B14F-4D97-AF65-F5344CB8AC3E}">
        <p14:creationId xmlns:p14="http://schemas.microsoft.com/office/powerpoint/2010/main" val="922027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7CB0-9B47-4402-BEBA-633B74E2E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3FBF42DF-2A43-48D7-83F8-6A62026DF6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7CDDC6AF-C740-4B90-B3CB-BB58E74E4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DEF8FD-95B2-41A3-A5FB-D44C7FE7D5D5}"/>
              </a:ext>
            </a:extLst>
          </p:cNvPr>
          <p:cNvSpPr>
            <a:spLocks noGrp="1"/>
          </p:cNvSpPr>
          <p:nvPr>
            <p:ph type="dt" sz="half" idx="10"/>
          </p:nvPr>
        </p:nvSpPr>
        <p:spPr/>
        <p:txBody>
          <a:bodyPr/>
          <a:lstStyle/>
          <a:p>
            <a:fld id="{92451D0E-7143-4712-AEBB-93B71BFF7258}" type="datetimeFigureOut">
              <a:rPr lang="LID4096" smtClean="0"/>
              <a:t>01/14/2021</a:t>
            </a:fld>
            <a:endParaRPr lang="LID4096"/>
          </a:p>
        </p:txBody>
      </p:sp>
      <p:sp>
        <p:nvSpPr>
          <p:cNvPr id="6" name="Footer Placeholder 5">
            <a:extLst>
              <a:ext uri="{FF2B5EF4-FFF2-40B4-BE49-F238E27FC236}">
                <a16:creationId xmlns:a16="http://schemas.microsoft.com/office/drawing/2014/main" id="{15A02885-AAA2-4F7E-A77C-0C6B8CEAA8D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A47EC78E-54F4-4795-9EF9-89D25D8186DC}"/>
              </a:ext>
            </a:extLst>
          </p:cNvPr>
          <p:cNvSpPr>
            <a:spLocks noGrp="1"/>
          </p:cNvSpPr>
          <p:nvPr>
            <p:ph type="sldNum" sz="quarter" idx="12"/>
          </p:nvPr>
        </p:nvSpPr>
        <p:spPr/>
        <p:txBody>
          <a:bodyPr/>
          <a:lstStyle/>
          <a:p>
            <a:fld id="{FFE33D5B-B8AD-410C-A165-CBAF3E87E814}" type="slidenum">
              <a:rPr lang="LID4096" smtClean="0"/>
              <a:t>‹#›</a:t>
            </a:fld>
            <a:endParaRPr lang="LID4096"/>
          </a:p>
        </p:txBody>
      </p:sp>
    </p:spTree>
    <p:extLst>
      <p:ext uri="{BB962C8B-B14F-4D97-AF65-F5344CB8AC3E}">
        <p14:creationId xmlns:p14="http://schemas.microsoft.com/office/powerpoint/2010/main" val="175880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A3E68-6D91-45D3-B48D-4436BF6841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EDF08667-4563-403D-AEC0-1841B7298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7AD0605B-6BA0-4B56-991B-62BDAF945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C1B71B-DBEC-48FA-A0A5-358960B3B734}"/>
              </a:ext>
            </a:extLst>
          </p:cNvPr>
          <p:cNvSpPr>
            <a:spLocks noGrp="1"/>
          </p:cNvSpPr>
          <p:nvPr>
            <p:ph type="dt" sz="half" idx="10"/>
          </p:nvPr>
        </p:nvSpPr>
        <p:spPr/>
        <p:txBody>
          <a:bodyPr/>
          <a:lstStyle/>
          <a:p>
            <a:fld id="{92451D0E-7143-4712-AEBB-93B71BFF7258}" type="datetimeFigureOut">
              <a:rPr lang="LID4096" smtClean="0"/>
              <a:t>01/14/2021</a:t>
            </a:fld>
            <a:endParaRPr lang="LID4096"/>
          </a:p>
        </p:txBody>
      </p:sp>
      <p:sp>
        <p:nvSpPr>
          <p:cNvPr id="6" name="Footer Placeholder 5">
            <a:extLst>
              <a:ext uri="{FF2B5EF4-FFF2-40B4-BE49-F238E27FC236}">
                <a16:creationId xmlns:a16="http://schemas.microsoft.com/office/drawing/2014/main" id="{E2745775-3276-4403-9AD6-F2262D481D0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52A6D97-29CA-4186-A50F-1DED552CB33C}"/>
              </a:ext>
            </a:extLst>
          </p:cNvPr>
          <p:cNvSpPr>
            <a:spLocks noGrp="1"/>
          </p:cNvSpPr>
          <p:nvPr>
            <p:ph type="sldNum" sz="quarter" idx="12"/>
          </p:nvPr>
        </p:nvSpPr>
        <p:spPr/>
        <p:txBody>
          <a:bodyPr/>
          <a:lstStyle/>
          <a:p>
            <a:fld id="{FFE33D5B-B8AD-410C-A165-CBAF3E87E814}" type="slidenum">
              <a:rPr lang="LID4096" smtClean="0"/>
              <a:t>‹#›</a:t>
            </a:fld>
            <a:endParaRPr lang="LID4096"/>
          </a:p>
        </p:txBody>
      </p:sp>
    </p:spTree>
    <p:extLst>
      <p:ext uri="{BB962C8B-B14F-4D97-AF65-F5344CB8AC3E}">
        <p14:creationId xmlns:p14="http://schemas.microsoft.com/office/powerpoint/2010/main" val="114108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4768B-D34A-4315-AE66-AF4F88381F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231F62A3-70CB-41EB-8DF8-803307D9AD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E621A52-856F-475B-A62B-E12D121874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451D0E-7143-4712-AEBB-93B71BFF7258}" type="datetimeFigureOut">
              <a:rPr lang="LID4096" smtClean="0"/>
              <a:t>01/14/2021</a:t>
            </a:fld>
            <a:endParaRPr lang="LID4096"/>
          </a:p>
        </p:txBody>
      </p:sp>
      <p:sp>
        <p:nvSpPr>
          <p:cNvPr id="5" name="Footer Placeholder 4">
            <a:extLst>
              <a:ext uri="{FF2B5EF4-FFF2-40B4-BE49-F238E27FC236}">
                <a16:creationId xmlns:a16="http://schemas.microsoft.com/office/drawing/2014/main" id="{FDD98A0C-E3B5-499D-AC02-4B92CCAA3A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02030083-00C9-4619-9F86-3764E8DDA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33D5B-B8AD-410C-A165-CBAF3E87E814}" type="slidenum">
              <a:rPr lang="LID4096" smtClean="0"/>
              <a:t>‹#›</a:t>
            </a:fld>
            <a:endParaRPr lang="LID4096"/>
          </a:p>
        </p:txBody>
      </p:sp>
    </p:spTree>
    <p:extLst>
      <p:ext uri="{BB962C8B-B14F-4D97-AF65-F5344CB8AC3E}">
        <p14:creationId xmlns:p14="http://schemas.microsoft.com/office/powerpoint/2010/main" val="3904696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73500-59F8-43E1-AA51-FD8305AF763D}" type="datetimeFigureOut">
              <a:rPr lang="en-US" smtClean="0"/>
              <a:t>1/14/2021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6C172-C813-4B2E-AB93-076068F9678D}" type="slidenum">
              <a:rPr lang="en-US" smtClean="0"/>
              <a:t>‹#›</a:t>
            </a:fld>
            <a:endParaRPr lang="en-US"/>
          </a:p>
        </p:txBody>
      </p:sp>
    </p:spTree>
    <p:extLst>
      <p:ext uri="{BB962C8B-B14F-4D97-AF65-F5344CB8AC3E}">
        <p14:creationId xmlns:p14="http://schemas.microsoft.com/office/powerpoint/2010/main" val="33146136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Texturizer scaling="71"/>
                    </a14:imgEffect>
                  </a14:imgLayer>
                </a14:imgProps>
              </a:ext>
            </a:extLst>
          </a:blip>
          <a:srcRect/>
          <a:stretch>
            <a:fillRect t="-29000" b="-29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11202" t="16031" r="9856" b="15514"/>
          <a:stretch/>
        </p:blipFill>
        <p:spPr>
          <a:xfrm>
            <a:off x="1429407" y="1103587"/>
            <a:ext cx="9541524" cy="4624553"/>
          </a:xfrm>
          <a:prstGeom prst="rect">
            <a:avLst/>
          </a:prstGeom>
          <a:effectLst>
            <a:glow rad="12700">
              <a:schemeClr val="accent1">
                <a:satMod val="175000"/>
                <a:alpha val="13000"/>
              </a:schemeClr>
            </a:glow>
            <a:softEdge rad="12700"/>
          </a:effectLst>
        </p:spPr>
      </p:pic>
    </p:spTree>
    <p:extLst>
      <p:ext uri="{BB962C8B-B14F-4D97-AF65-F5344CB8AC3E}">
        <p14:creationId xmlns:p14="http://schemas.microsoft.com/office/powerpoint/2010/main" val="4094383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6C-679C-4396-A628-3D7BAC50BA20}"/>
              </a:ext>
            </a:extLst>
          </p:cNvPr>
          <p:cNvSpPr>
            <a:spLocks noGrp="1"/>
          </p:cNvSpPr>
          <p:nvPr>
            <p:ph type="ctrTitle"/>
          </p:nvPr>
        </p:nvSpPr>
        <p:spPr/>
        <p:txBody>
          <a:bodyPr/>
          <a:lstStyle/>
          <a:p>
            <a:r>
              <a:rPr lang="en-US" b="1" dirty="0">
                <a:solidFill>
                  <a:schemeClr val="bg1"/>
                </a:solidFill>
              </a:rPr>
              <a:t>Heap File Organization - Introduction</a:t>
            </a:r>
          </a:p>
        </p:txBody>
      </p:sp>
    </p:spTree>
    <p:extLst>
      <p:ext uri="{BB962C8B-B14F-4D97-AF65-F5344CB8AC3E}">
        <p14:creationId xmlns:p14="http://schemas.microsoft.com/office/powerpoint/2010/main" val="61171082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6662913" cy="1325563"/>
          </a:xfrm>
        </p:spPr>
        <p:txBody>
          <a:bodyPr>
            <a:normAutofit fontScale="90000"/>
          </a:bodyPr>
          <a:lstStyle/>
          <a:p>
            <a:pPr algn="ctr"/>
            <a:r>
              <a:rPr lang="en-US" sz="4800" dirty="0">
                <a:solidFill>
                  <a:schemeClr val="bg1"/>
                </a:solidFill>
                <a:latin typeface="Abel" panose="02000506030000020004" pitchFamily="2" charset="0"/>
              </a:rPr>
              <a:t>Introduction - Heap File Organization</a:t>
            </a:r>
          </a:p>
        </p:txBody>
      </p:sp>
      <p:sp>
        <p:nvSpPr>
          <p:cNvPr id="3" name="Content Placeholder 2"/>
          <p:cNvSpPr>
            <a:spLocks noGrp="1"/>
          </p:cNvSpPr>
          <p:nvPr>
            <p:ph idx="1"/>
          </p:nvPr>
        </p:nvSpPr>
        <p:spPr>
          <a:xfrm>
            <a:off x="838200" y="1761947"/>
            <a:ext cx="10515600" cy="4536216"/>
          </a:xfrm>
        </p:spPr>
        <p:txBody>
          <a:bodyPr>
            <a:normAutofit lnSpcReduction="10000"/>
          </a:bodyPr>
          <a:lstStyle/>
          <a:p>
            <a:pPr algn="just"/>
            <a:r>
              <a:rPr lang="en-US" sz="2400" b="1" dirty="0">
                <a:solidFill>
                  <a:schemeClr val="accent1">
                    <a:lumMod val="50000"/>
                  </a:schemeClr>
                </a:solidFill>
                <a:latin typeface="Abel" panose="02000506030000020004" pitchFamily="2" charset="0"/>
              </a:rPr>
              <a:t>It is the simplest and most basic type of organization. </a:t>
            </a:r>
          </a:p>
          <a:p>
            <a:pPr algn="just"/>
            <a:r>
              <a:rPr lang="en-US" sz="2400" b="1" dirty="0">
                <a:solidFill>
                  <a:schemeClr val="accent1">
                    <a:lumMod val="50000"/>
                  </a:schemeClr>
                </a:solidFill>
                <a:latin typeface="Abel" panose="02000506030000020004" pitchFamily="2" charset="0"/>
              </a:rPr>
              <a:t>works with data blocks (the smallest unit of data used by a database).</a:t>
            </a:r>
          </a:p>
          <a:p>
            <a:pPr algn="just"/>
            <a:r>
              <a:rPr lang="en-US" sz="2400" b="1" dirty="0">
                <a:solidFill>
                  <a:schemeClr val="accent1">
                    <a:lumMod val="50000"/>
                  </a:schemeClr>
                </a:solidFill>
                <a:latin typeface="Abel" panose="02000506030000020004" pitchFamily="2" charset="0"/>
              </a:rPr>
              <a:t>In heap file organization, the records are inserted at the file's end. When the records are inserted, it doesn't require the sorting and ordering of records. </a:t>
            </a:r>
          </a:p>
          <a:p>
            <a:pPr algn="just"/>
            <a:r>
              <a:rPr lang="en-US" sz="2400" b="1" dirty="0">
                <a:solidFill>
                  <a:schemeClr val="accent1">
                    <a:lumMod val="50000"/>
                  </a:schemeClr>
                </a:solidFill>
                <a:latin typeface="Abel" panose="02000506030000020004" pitchFamily="2" charset="0"/>
              </a:rPr>
              <a:t>When the data block is full, the new record is stored in some other block. . It is now the Data Base Management System (DBMS) responsibility to store and manage the new records. </a:t>
            </a:r>
          </a:p>
          <a:p>
            <a:pPr algn="just"/>
            <a:r>
              <a:rPr lang="en-US" sz="2400" b="1" dirty="0">
                <a:solidFill>
                  <a:schemeClr val="accent1">
                    <a:lumMod val="50000"/>
                  </a:schemeClr>
                </a:solidFill>
                <a:latin typeface="Abel" panose="02000506030000020004" pitchFamily="2" charset="0"/>
              </a:rPr>
              <a:t>The heap file is also known as an unordered file as there is no ordering of record in the data because on every insert data is to be inserted at the end of the file. </a:t>
            </a:r>
          </a:p>
          <a:p>
            <a:pPr marL="0" indent="0" algn="just">
              <a:buNone/>
            </a:pPr>
            <a:r>
              <a:rPr lang="en-US" sz="2400" b="1" dirty="0">
                <a:solidFill>
                  <a:schemeClr val="accent1">
                    <a:lumMod val="50000"/>
                  </a:schemeClr>
                </a:solidFill>
                <a:latin typeface="Abel" panose="02000506030000020004" pitchFamily="2" charset="0"/>
              </a:rPr>
              <a:t>In heap file, every record has a unique id, and every page or every data block of a file is of the same size.</a:t>
            </a:r>
          </a:p>
        </p:txBody>
      </p:sp>
    </p:spTree>
    <p:extLst>
      <p:ext uri="{BB962C8B-B14F-4D97-AF65-F5344CB8AC3E}">
        <p14:creationId xmlns:p14="http://schemas.microsoft.com/office/powerpoint/2010/main" val="1982991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6C-679C-4396-A628-3D7BAC50BA20}"/>
              </a:ext>
            </a:extLst>
          </p:cNvPr>
          <p:cNvSpPr>
            <a:spLocks noGrp="1"/>
          </p:cNvSpPr>
          <p:nvPr>
            <p:ph type="ctrTitle"/>
          </p:nvPr>
        </p:nvSpPr>
        <p:spPr/>
        <p:txBody>
          <a:bodyPr/>
          <a:lstStyle/>
          <a:p>
            <a:r>
              <a:rPr lang="en-US" b="1" dirty="0">
                <a:solidFill>
                  <a:schemeClr val="bg1"/>
                </a:solidFill>
              </a:rPr>
              <a:t>Heap File Organization - Operations</a:t>
            </a:r>
          </a:p>
        </p:txBody>
      </p:sp>
    </p:spTree>
    <p:extLst>
      <p:ext uri="{BB962C8B-B14F-4D97-AF65-F5344CB8AC3E}">
        <p14:creationId xmlns:p14="http://schemas.microsoft.com/office/powerpoint/2010/main" val="242560019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Heap File Organization - Example</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Lets suppose we have records R1, R3, R6, R5, R4 in our heap file and data block2, data block3 are full.</a:t>
            </a:r>
          </a:p>
          <a:p>
            <a:pPr marL="0" indent="0" algn="just">
              <a:buNone/>
            </a:pPr>
            <a:endParaRPr lang="en-US" sz="2400" b="1" dirty="0">
              <a:solidFill>
                <a:schemeClr val="accent1">
                  <a:lumMod val="50000"/>
                </a:schemeClr>
              </a:solidFill>
              <a:latin typeface="Abel" panose="02000506030000020004" pitchFamily="2" charset="0"/>
            </a:endParaRPr>
          </a:p>
        </p:txBody>
      </p:sp>
      <p:pic>
        <p:nvPicPr>
          <p:cNvPr id="5" name="Picture 4">
            <a:extLst>
              <a:ext uri="{FF2B5EF4-FFF2-40B4-BE49-F238E27FC236}">
                <a16:creationId xmlns:a16="http://schemas.microsoft.com/office/drawing/2014/main" id="{F6C7100E-D2F6-4A5D-8283-35982A5E7CF9}"/>
              </a:ext>
            </a:extLst>
          </p:cNvPr>
          <p:cNvPicPr>
            <a:picLocks noChangeAspect="1"/>
          </p:cNvPicPr>
          <p:nvPr/>
        </p:nvPicPr>
        <p:blipFill>
          <a:blip r:embed="rId3"/>
          <a:stretch>
            <a:fillRect/>
          </a:stretch>
        </p:blipFill>
        <p:spPr>
          <a:xfrm>
            <a:off x="3339318" y="2790337"/>
            <a:ext cx="5513364" cy="3334215"/>
          </a:xfrm>
          <a:prstGeom prst="rect">
            <a:avLst/>
          </a:prstGeom>
        </p:spPr>
      </p:pic>
    </p:spTree>
    <p:extLst>
      <p:ext uri="{BB962C8B-B14F-4D97-AF65-F5344CB8AC3E}">
        <p14:creationId xmlns:p14="http://schemas.microsoft.com/office/powerpoint/2010/main" val="42933445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6705116" cy="1325563"/>
          </a:xfrm>
        </p:spPr>
        <p:txBody>
          <a:bodyPr>
            <a:normAutofit fontScale="90000"/>
          </a:bodyPr>
          <a:lstStyle/>
          <a:p>
            <a:pPr algn="ctr"/>
            <a:r>
              <a:rPr lang="en-US" sz="4800" dirty="0">
                <a:solidFill>
                  <a:schemeClr val="bg1"/>
                </a:solidFill>
                <a:latin typeface="Abel" panose="02000506030000020004" pitchFamily="2" charset="0"/>
              </a:rPr>
              <a:t>Heap File Organization - Insertion</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Suppose that we want to insert a record R2 in the database shown in the previous slide. It is evident that data block 3 is full so it will be inserted in any of the database selected by the DBMS, let's say data block 1. </a:t>
            </a:r>
          </a:p>
          <a:p>
            <a:pPr marL="0" indent="0" algn="just">
              <a:buNone/>
            </a:pPr>
            <a:r>
              <a:rPr lang="en-US" sz="2400" b="1" dirty="0">
                <a:solidFill>
                  <a:schemeClr val="accent1">
                    <a:lumMod val="50000"/>
                  </a:schemeClr>
                </a:solidFill>
                <a:latin typeface="Abel" panose="02000506030000020004" pitchFamily="2" charset="0"/>
              </a:rPr>
              <a:t>If there is some space available in data block 3 then it will be inserted in data block 3 Because by default the record is inserted at the end of the file.</a:t>
            </a:r>
          </a:p>
          <a:p>
            <a:pPr marL="0" indent="0" algn="just">
              <a:buNone/>
            </a:pPr>
            <a:endParaRPr lang="en-US" sz="2400" b="1" dirty="0">
              <a:solidFill>
                <a:schemeClr val="accent1">
                  <a:lumMod val="50000"/>
                </a:schemeClr>
              </a:solidFill>
              <a:latin typeface="Abel" panose="02000506030000020004" pitchFamily="2" charset="0"/>
            </a:endParaRPr>
          </a:p>
        </p:txBody>
      </p:sp>
    </p:spTree>
    <p:extLst>
      <p:ext uri="{BB962C8B-B14F-4D97-AF65-F5344CB8AC3E}">
        <p14:creationId xmlns:p14="http://schemas.microsoft.com/office/powerpoint/2010/main" val="74853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6705116" cy="1325563"/>
          </a:xfrm>
        </p:spPr>
        <p:txBody>
          <a:bodyPr>
            <a:normAutofit fontScale="90000"/>
          </a:bodyPr>
          <a:lstStyle/>
          <a:p>
            <a:pPr algn="ctr"/>
            <a:r>
              <a:rPr lang="en-US" sz="4800" dirty="0">
                <a:solidFill>
                  <a:schemeClr val="bg1"/>
                </a:solidFill>
                <a:latin typeface="Abel" panose="02000506030000020004" pitchFamily="2" charset="0"/>
              </a:rPr>
              <a:t>Heap File Organization - Insertion</a:t>
            </a:r>
          </a:p>
        </p:txBody>
      </p:sp>
      <p:pic>
        <p:nvPicPr>
          <p:cNvPr id="7" name="Content Placeholder 6">
            <a:extLst>
              <a:ext uri="{FF2B5EF4-FFF2-40B4-BE49-F238E27FC236}">
                <a16:creationId xmlns:a16="http://schemas.microsoft.com/office/drawing/2014/main" id="{A16EA28D-96EE-44F4-902E-7C8D6BB134FB}"/>
              </a:ext>
            </a:extLst>
          </p:cNvPr>
          <p:cNvPicPr>
            <a:picLocks noGrp="1" noChangeAspect="1"/>
          </p:cNvPicPr>
          <p:nvPr>
            <p:ph idx="1"/>
          </p:nvPr>
        </p:nvPicPr>
        <p:blipFill>
          <a:blip r:embed="rId3"/>
          <a:stretch>
            <a:fillRect/>
          </a:stretch>
        </p:blipFill>
        <p:spPr>
          <a:xfrm>
            <a:off x="2545060" y="1812241"/>
            <a:ext cx="7101879" cy="4458323"/>
          </a:xfrm>
        </p:spPr>
      </p:pic>
    </p:spTree>
    <p:extLst>
      <p:ext uri="{BB962C8B-B14F-4D97-AF65-F5344CB8AC3E}">
        <p14:creationId xmlns:p14="http://schemas.microsoft.com/office/powerpoint/2010/main" val="149049822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Heap File Organization - Example</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Suppose that now we have following records(R1, R3, R2, R4) in the heap.</a:t>
            </a:r>
          </a:p>
          <a:p>
            <a:pPr marL="0" indent="0" algn="just">
              <a:buNone/>
            </a:pPr>
            <a:endParaRPr lang="en-US" sz="2400" b="1" dirty="0">
              <a:solidFill>
                <a:schemeClr val="accent1">
                  <a:lumMod val="50000"/>
                </a:schemeClr>
              </a:solidFill>
              <a:latin typeface="Abel" panose="02000506030000020004" pitchFamily="2" charset="0"/>
            </a:endParaRPr>
          </a:p>
        </p:txBody>
      </p:sp>
      <p:pic>
        <p:nvPicPr>
          <p:cNvPr id="6" name="Picture 5">
            <a:extLst>
              <a:ext uri="{FF2B5EF4-FFF2-40B4-BE49-F238E27FC236}">
                <a16:creationId xmlns:a16="http://schemas.microsoft.com/office/drawing/2014/main" id="{9E514DDC-3D39-431E-8B53-7B3AD24DA69C}"/>
              </a:ext>
            </a:extLst>
          </p:cNvPr>
          <p:cNvPicPr>
            <a:picLocks noChangeAspect="1"/>
          </p:cNvPicPr>
          <p:nvPr/>
        </p:nvPicPr>
        <p:blipFill>
          <a:blip r:embed="rId3"/>
          <a:stretch>
            <a:fillRect/>
          </a:stretch>
        </p:blipFill>
        <p:spPr>
          <a:xfrm>
            <a:off x="3253819" y="2400483"/>
            <a:ext cx="5684361" cy="3536650"/>
          </a:xfrm>
          <a:prstGeom prst="rect">
            <a:avLst/>
          </a:prstGeom>
        </p:spPr>
      </p:pic>
    </p:spTree>
    <p:extLst>
      <p:ext uri="{BB962C8B-B14F-4D97-AF65-F5344CB8AC3E}">
        <p14:creationId xmlns:p14="http://schemas.microsoft.com/office/powerpoint/2010/main" val="16384866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Heap File Organization - Insertion</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And now we want to add the new record let say ‘R5’ in the heap. As you know in the heap file organization the new record is to be inserted at the end of the file. So, the next record is to be entered in the Data block 3 the place after where R4 is stored.</a:t>
            </a:r>
          </a:p>
          <a:p>
            <a:pPr marL="0" indent="0" algn="just">
              <a:buNone/>
            </a:pPr>
            <a:endParaRPr lang="en-US" sz="2400" b="1" dirty="0">
              <a:solidFill>
                <a:schemeClr val="accent1">
                  <a:lumMod val="50000"/>
                </a:schemeClr>
              </a:solidFill>
              <a:latin typeface="Abel" panose="02000506030000020004" pitchFamily="2" charset="0"/>
            </a:endParaRPr>
          </a:p>
        </p:txBody>
      </p:sp>
      <p:pic>
        <p:nvPicPr>
          <p:cNvPr id="6" name="Picture 5">
            <a:extLst>
              <a:ext uri="{FF2B5EF4-FFF2-40B4-BE49-F238E27FC236}">
                <a16:creationId xmlns:a16="http://schemas.microsoft.com/office/drawing/2014/main" id="{89D6D983-4F22-4781-9F17-D53435C9AAF3}"/>
              </a:ext>
            </a:extLst>
          </p:cNvPr>
          <p:cNvPicPr>
            <a:picLocks noChangeAspect="1"/>
          </p:cNvPicPr>
          <p:nvPr/>
        </p:nvPicPr>
        <p:blipFill>
          <a:blip r:embed="rId3"/>
          <a:stretch>
            <a:fillRect/>
          </a:stretch>
        </p:blipFill>
        <p:spPr>
          <a:xfrm>
            <a:off x="3472449" y="2994092"/>
            <a:ext cx="5247102" cy="3440910"/>
          </a:xfrm>
          <a:prstGeom prst="rect">
            <a:avLst/>
          </a:prstGeom>
        </p:spPr>
      </p:pic>
    </p:spTree>
    <p:extLst>
      <p:ext uri="{BB962C8B-B14F-4D97-AF65-F5344CB8AC3E}">
        <p14:creationId xmlns:p14="http://schemas.microsoft.com/office/powerpoint/2010/main" val="12207732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Heap File Organization - Searching</a:t>
            </a:r>
          </a:p>
        </p:txBody>
      </p:sp>
      <p:sp>
        <p:nvSpPr>
          <p:cNvPr id="3" name="Content Placeholder 2"/>
          <p:cNvSpPr>
            <a:spLocks noGrp="1"/>
          </p:cNvSpPr>
          <p:nvPr>
            <p:ph idx="1"/>
          </p:nvPr>
        </p:nvSpPr>
        <p:spPr>
          <a:xfrm>
            <a:off x="838200" y="1761947"/>
            <a:ext cx="10515600" cy="4536216"/>
          </a:xfrm>
        </p:spPr>
        <p:txBody>
          <a:bodyPr>
            <a:normAutofit/>
          </a:bodyPr>
          <a:lstStyle/>
          <a:p>
            <a:pPr algn="just"/>
            <a:r>
              <a:rPr lang="en-US" sz="2400" b="1" dirty="0">
                <a:solidFill>
                  <a:schemeClr val="accent1">
                    <a:lumMod val="50000"/>
                  </a:schemeClr>
                </a:solidFill>
                <a:latin typeface="Abel" panose="02000506030000020004" pitchFamily="2" charset="0"/>
              </a:rPr>
              <a:t>Linear searching is used in searching of the record in the heap file, because in heap file organization no specific order is maintained between the records. You have to traverse the records until the required searched account is found, because there is no particular ordering took into account while inserting the records in the heap file structure. </a:t>
            </a:r>
          </a:p>
        </p:txBody>
      </p:sp>
    </p:spTree>
    <p:extLst>
      <p:ext uri="{BB962C8B-B14F-4D97-AF65-F5344CB8AC3E}">
        <p14:creationId xmlns:p14="http://schemas.microsoft.com/office/powerpoint/2010/main" val="97380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Heap File Organization - Searching</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If you have to find R4 record in the heap, you have to traverse all the records of Data block 1, Data block 2 and in Data block 3 at the first place you find your record. You have to traverse empty memory space also in a data block because if any record is deleted it creates a gap there and there is no record present. So, you have to traverse these memory location also until you find your required searching record.</a:t>
            </a:r>
          </a:p>
        </p:txBody>
      </p:sp>
      <p:pic>
        <p:nvPicPr>
          <p:cNvPr id="5" name="Picture 4">
            <a:extLst>
              <a:ext uri="{FF2B5EF4-FFF2-40B4-BE49-F238E27FC236}">
                <a16:creationId xmlns:a16="http://schemas.microsoft.com/office/drawing/2014/main" id="{4600BBC0-8B00-43CC-A9A5-FEF7EDBB3C17}"/>
              </a:ext>
            </a:extLst>
          </p:cNvPr>
          <p:cNvPicPr>
            <a:picLocks noChangeAspect="1"/>
          </p:cNvPicPr>
          <p:nvPr/>
        </p:nvPicPr>
        <p:blipFill>
          <a:blip r:embed="rId3"/>
          <a:stretch>
            <a:fillRect/>
          </a:stretch>
        </p:blipFill>
        <p:spPr>
          <a:xfrm>
            <a:off x="3690602" y="3707028"/>
            <a:ext cx="4810796" cy="2799442"/>
          </a:xfrm>
          <a:prstGeom prst="rect">
            <a:avLst/>
          </a:prstGeom>
        </p:spPr>
      </p:pic>
    </p:spTree>
    <p:extLst>
      <p:ext uri="{BB962C8B-B14F-4D97-AF65-F5344CB8AC3E}">
        <p14:creationId xmlns:p14="http://schemas.microsoft.com/office/powerpoint/2010/main" val="3343077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499" y="1418431"/>
            <a:ext cx="7643648" cy="2609303"/>
          </a:xfrm>
          <a:effectLst>
            <a:outerShdw blurRad="50800" dist="38100" dir="2700000" algn="tl" rotWithShape="0">
              <a:prstClr val="black">
                <a:alpha val="40000"/>
              </a:prstClr>
            </a:outerShdw>
          </a:effectLst>
        </p:spPr>
        <p:txBody>
          <a:bodyPr>
            <a:normAutofit fontScale="90000"/>
          </a:bodyPr>
          <a:lstStyle/>
          <a:p>
            <a:pPr>
              <a:lnSpc>
                <a:spcPct val="150000"/>
              </a:lnSpc>
            </a:pPr>
            <a:r>
              <a:rPr lang="en-US" sz="6000" dirty="0">
                <a:solidFill>
                  <a:schemeClr val="bg1"/>
                </a:solidFill>
                <a:latin typeface="Abel" panose="02000506030000020004" pitchFamily="2" charset="0"/>
              </a:rPr>
              <a:t>Heap and Hash File Organization</a:t>
            </a:r>
          </a:p>
        </p:txBody>
      </p:sp>
      <p:sp>
        <p:nvSpPr>
          <p:cNvPr id="4" name="TextBox 3"/>
          <p:cNvSpPr txBox="1"/>
          <p:nvPr/>
        </p:nvSpPr>
        <p:spPr>
          <a:xfrm>
            <a:off x="8933277" y="4577113"/>
            <a:ext cx="2306144" cy="830997"/>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bel" panose="02000506030000020004" pitchFamily="2" charset="0"/>
                <a:ea typeface="+mn-ea"/>
                <a:cs typeface="+mn-cs"/>
              </a:rPr>
              <a:t>Database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bel" panose="02000506030000020004" pitchFamily="2" charset="0"/>
                <a:ea typeface="+mn-ea"/>
                <a:cs typeface="+mn-cs"/>
              </a:rPr>
              <a:t>Assignment - 03</a:t>
            </a:r>
          </a:p>
        </p:txBody>
      </p:sp>
    </p:spTree>
    <p:extLst>
      <p:ext uri="{BB962C8B-B14F-4D97-AF65-F5344CB8AC3E}">
        <p14:creationId xmlns:p14="http://schemas.microsoft.com/office/powerpoint/2010/main" val="414113163"/>
      </p:ext>
    </p:extLst>
  </p:cSld>
  <p:clrMapOvr>
    <a:masterClrMapping/>
  </p:clrMapOvr>
  <p:transition spd="slow" advClick="0">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Heap File Organization - Deletion</a:t>
            </a:r>
          </a:p>
        </p:txBody>
      </p:sp>
      <p:sp>
        <p:nvSpPr>
          <p:cNvPr id="3" name="Content Placeholder 2"/>
          <p:cNvSpPr>
            <a:spLocks noGrp="1"/>
          </p:cNvSpPr>
          <p:nvPr>
            <p:ph idx="1"/>
          </p:nvPr>
        </p:nvSpPr>
        <p:spPr>
          <a:xfrm>
            <a:off x="838200" y="1761947"/>
            <a:ext cx="10515600" cy="4536216"/>
          </a:xfrm>
        </p:spPr>
        <p:txBody>
          <a:bodyPr>
            <a:normAutofit/>
          </a:bodyPr>
          <a:lstStyle/>
          <a:p>
            <a:pPr algn="just"/>
            <a:r>
              <a:rPr lang="en-US" sz="2400" b="1" dirty="0">
                <a:solidFill>
                  <a:schemeClr val="accent1">
                    <a:lumMod val="50000"/>
                  </a:schemeClr>
                </a:solidFill>
                <a:latin typeface="Abel" panose="02000506030000020004" pitchFamily="2" charset="0"/>
              </a:rPr>
              <a:t>If we want to delete a record from the heap file then the required data has to accessed and then marked that record to be deleted. (Linear Searching used)</a:t>
            </a:r>
          </a:p>
          <a:p>
            <a:pPr algn="just"/>
            <a:r>
              <a:rPr lang="en-US" sz="2400" b="1" dirty="0">
                <a:solidFill>
                  <a:schemeClr val="accent1">
                    <a:lumMod val="50000"/>
                  </a:schemeClr>
                </a:solidFill>
                <a:latin typeface="Abel" panose="02000506030000020004" pitchFamily="2" charset="0"/>
              </a:rPr>
              <a:t>Deletion of the record would create an empty space in the data block where the searched record is found. </a:t>
            </a:r>
          </a:p>
          <a:p>
            <a:pPr algn="just"/>
            <a:r>
              <a:rPr lang="en-US" sz="2400" b="1" dirty="0">
                <a:solidFill>
                  <a:schemeClr val="accent1">
                    <a:lumMod val="50000"/>
                  </a:schemeClr>
                </a:solidFill>
                <a:latin typeface="Abel" panose="02000506030000020004" pitchFamily="2" charset="0"/>
              </a:rPr>
              <a:t> Frequent deletion of records would create much free space in a file, and this need periodical reorganization of the file.</a:t>
            </a:r>
          </a:p>
        </p:txBody>
      </p:sp>
    </p:spTree>
    <p:extLst>
      <p:ext uri="{BB962C8B-B14F-4D97-AF65-F5344CB8AC3E}">
        <p14:creationId xmlns:p14="http://schemas.microsoft.com/office/powerpoint/2010/main" val="1464766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Heap File Organization - Deletion</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For example, If I want to delete to delete the Record ‘R4’, so first we have to search for R4 in data blocks(pages) of the file, after traversing two whole Data blocks (Data block 1,2) at the first position of the data block3 we found our Record R4. Now we have to delete that record which creates a free space in a file.</a:t>
            </a:r>
          </a:p>
          <a:p>
            <a:pPr marL="0" indent="0" algn="just">
              <a:buNone/>
            </a:pPr>
            <a:endParaRPr lang="en-US" sz="2400" b="1" dirty="0">
              <a:solidFill>
                <a:schemeClr val="accent1">
                  <a:lumMod val="50000"/>
                </a:schemeClr>
              </a:solidFill>
              <a:latin typeface="Abel" panose="02000506030000020004" pitchFamily="2" charset="0"/>
            </a:endParaRPr>
          </a:p>
        </p:txBody>
      </p:sp>
      <p:pic>
        <p:nvPicPr>
          <p:cNvPr id="5" name="Picture 4">
            <a:extLst>
              <a:ext uri="{FF2B5EF4-FFF2-40B4-BE49-F238E27FC236}">
                <a16:creationId xmlns:a16="http://schemas.microsoft.com/office/drawing/2014/main" id="{452AA446-94F5-4089-AA5A-5B644D4487EA}"/>
              </a:ext>
            </a:extLst>
          </p:cNvPr>
          <p:cNvPicPr>
            <a:picLocks noChangeAspect="1"/>
          </p:cNvPicPr>
          <p:nvPr/>
        </p:nvPicPr>
        <p:blipFill>
          <a:blip r:embed="rId3"/>
          <a:stretch>
            <a:fillRect/>
          </a:stretch>
        </p:blipFill>
        <p:spPr>
          <a:xfrm>
            <a:off x="3158080" y="3211632"/>
            <a:ext cx="5875840" cy="3086531"/>
          </a:xfrm>
          <a:prstGeom prst="rect">
            <a:avLst/>
          </a:prstGeom>
        </p:spPr>
      </p:pic>
    </p:spTree>
    <p:extLst>
      <p:ext uri="{BB962C8B-B14F-4D97-AF65-F5344CB8AC3E}">
        <p14:creationId xmlns:p14="http://schemas.microsoft.com/office/powerpoint/2010/main" val="1275515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Heap File Organization - Deletion</a:t>
            </a:r>
          </a:p>
        </p:txBody>
      </p:sp>
      <p:pic>
        <p:nvPicPr>
          <p:cNvPr id="6" name="Content Placeholder 5">
            <a:extLst>
              <a:ext uri="{FF2B5EF4-FFF2-40B4-BE49-F238E27FC236}">
                <a16:creationId xmlns:a16="http://schemas.microsoft.com/office/drawing/2014/main" id="{3A7EB146-6D0C-474C-A40B-7578051D8367}"/>
              </a:ext>
            </a:extLst>
          </p:cNvPr>
          <p:cNvPicPr>
            <a:picLocks noGrp="1" noChangeAspect="1"/>
          </p:cNvPicPr>
          <p:nvPr>
            <p:ph idx="1"/>
          </p:nvPr>
        </p:nvPicPr>
        <p:blipFill>
          <a:blip r:embed="rId3"/>
          <a:stretch>
            <a:fillRect/>
          </a:stretch>
        </p:blipFill>
        <p:spPr>
          <a:xfrm>
            <a:off x="2337863" y="1750099"/>
            <a:ext cx="7516274" cy="4686954"/>
          </a:xfrm>
        </p:spPr>
      </p:pic>
    </p:spTree>
    <p:extLst>
      <p:ext uri="{BB962C8B-B14F-4D97-AF65-F5344CB8AC3E}">
        <p14:creationId xmlns:p14="http://schemas.microsoft.com/office/powerpoint/2010/main" val="20177706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Heap File Organization - Modification</a:t>
            </a:r>
          </a:p>
        </p:txBody>
      </p:sp>
      <p:sp>
        <p:nvSpPr>
          <p:cNvPr id="4" name="Content Placeholder 3">
            <a:extLst>
              <a:ext uri="{FF2B5EF4-FFF2-40B4-BE49-F238E27FC236}">
                <a16:creationId xmlns:a16="http://schemas.microsoft.com/office/drawing/2014/main" id="{CEA0C9EC-80BC-4E0A-96F0-20048FEDAD43}"/>
              </a:ext>
            </a:extLst>
          </p:cNvPr>
          <p:cNvSpPr>
            <a:spLocks noGrp="1"/>
          </p:cNvSpPr>
          <p:nvPr>
            <p:ph idx="1"/>
          </p:nvPr>
        </p:nvSpPr>
        <p:spPr/>
        <p:txBody>
          <a:bodyPr>
            <a:normAutofit/>
          </a:bodyPr>
          <a:lstStyle/>
          <a:p>
            <a:pPr marL="0" indent="0" algn="just">
              <a:buNone/>
            </a:pPr>
            <a:r>
              <a:rPr lang="en-US" sz="2400" b="1" dirty="0">
                <a:solidFill>
                  <a:schemeClr val="accent1">
                    <a:lumMod val="50000"/>
                  </a:schemeClr>
                </a:solidFill>
                <a:latin typeface="Abel" panose="02000506030000020004"/>
              </a:rPr>
              <a:t>Similarly, for the modification of records in the heap file structure you to have first search for that particular record in the file which means you have to traverse all the records until you read your required record having some unique id. Then you update the required record.</a:t>
            </a:r>
          </a:p>
        </p:txBody>
      </p:sp>
    </p:spTree>
    <p:extLst>
      <p:ext uri="{BB962C8B-B14F-4D97-AF65-F5344CB8AC3E}">
        <p14:creationId xmlns:p14="http://schemas.microsoft.com/office/powerpoint/2010/main" val="234627664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6C-679C-4396-A628-3D7BAC50BA20}"/>
              </a:ext>
            </a:extLst>
          </p:cNvPr>
          <p:cNvSpPr>
            <a:spLocks noGrp="1"/>
          </p:cNvSpPr>
          <p:nvPr>
            <p:ph type="ctrTitle"/>
          </p:nvPr>
        </p:nvSpPr>
        <p:spPr/>
        <p:txBody>
          <a:bodyPr/>
          <a:lstStyle/>
          <a:p>
            <a:r>
              <a:rPr lang="en-US" b="1" dirty="0">
                <a:solidFill>
                  <a:schemeClr val="bg1"/>
                </a:solidFill>
              </a:rPr>
              <a:t>Heap File Organization – </a:t>
            </a:r>
            <a:br>
              <a:rPr lang="en-US" b="1" dirty="0">
                <a:solidFill>
                  <a:schemeClr val="bg1"/>
                </a:solidFill>
              </a:rPr>
            </a:br>
            <a:r>
              <a:rPr lang="en-US" b="1" dirty="0">
                <a:solidFill>
                  <a:schemeClr val="bg1"/>
                </a:solidFill>
              </a:rPr>
              <a:t>Pros and Cons</a:t>
            </a:r>
          </a:p>
        </p:txBody>
      </p:sp>
    </p:spTree>
    <p:extLst>
      <p:ext uri="{BB962C8B-B14F-4D97-AF65-F5344CB8AC3E}">
        <p14:creationId xmlns:p14="http://schemas.microsoft.com/office/powerpoint/2010/main" val="314591692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a:bodyPr>
          <a:lstStyle/>
          <a:p>
            <a:pPr algn="ctr"/>
            <a:r>
              <a:rPr lang="en-US" sz="4800" dirty="0">
                <a:solidFill>
                  <a:schemeClr val="bg1"/>
                </a:solidFill>
                <a:latin typeface="Abel" panose="02000506030000020004" pitchFamily="2" charset="0"/>
              </a:rPr>
              <a:t>Heap File Organization - Pros</a:t>
            </a:r>
          </a:p>
        </p:txBody>
      </p:sp>
      <p:sp>
        <p:nvSpPr>
          <p:cNvPr id="4" name="Content Placeholder 3">
            <a:extLst>
              <a:ext uri="{FF2B5EF4-FFF2-40B4-BE49-F238E27FC236}">
                <a16:creationId xmlns:a16="http://schemas.microsoft.com/office/drawing/2014/main" id="{CEA0C9EC-80BC-4E0A-96F0-20048FEDAD43}"/>
              </a:ext>
            </a:extLst>
          </p:cNvPr>
          <p:cNvSpPr>
            <a:spLocks noGrp="1"/>
          </p:cNvSpPr>
          <p:nvPr>
            <p:ph idx="1"/>
          </p:nvPr>
        </p:nvSpPr>
        <p:spPr/>
        <p:txBody>
          <a:bodyPr>
            <a:normAutofit/>
          </a:bodyPr>
          <a:lstStyle/>
          <a:p>
            <a:pPr algn="just"/>
            <a:r>
              <a:rPr lang="en-US" sz="2400" b="1" dirty="0">
                <a:solidFill>
                  <a:schemeClr val="accent1">
                    <a:lumMod val="50000"/>
                  </a:schemeClr>
                </a:solidFill>
                <a:latin typeface="Abel" panose="02000506030000020004"/>
              </a:rPr>
              <a:t>Efficient Accessing of Records( For smaller Database Systems): </a:t>
            </a:r>
            <a:r>
              <a:rPr lang="en-US" sz="2000" dirty="0">
                <a:solidFill>
                  <a:schemeClr val="accent1">
                    <a:lumMod val="50000"/>
                  </a:schemeClr>
                </a:solidFill>
                <a:latin typeface="Abel" panose="02000506030000020004"/>
              </a:rPr>
              <a:t>For the smaller database systems users can access the records rapidly than the sequential file organization. </a:t>
            </a:r>
          </a:p>
          <a:p>
            <a:pPr algn="just"/>
            <a:r>
              <a:rPr lang="en-US" sz="2400" b="1" dirty="0">
                <a:solidFill>
                  <a:schemeClr val="accent1">
                    <a:lumMod val="50000"/>
                  </a:schemeClr>
                </a:solidFill>
                <a:latin typeface="Abel" panose="02000506030000020004"/>
              </a:rPr>
              <a:t>Loading of Large Amount of Data in the database:  </a:t>
            </a:r>
            <a:r>
              <a:rPr lang="en-US" sz="2000" dirty="0">
                <a:solidFill>
                  <a:schemeClr val="accent1">
                    <a:lumMod val="50000"/>
                  </a:schemeClr>
                </a:solidFill>
                <a:latin typeface="Abel" panose="02000506030000020004"/>
              </a:rPr>
              <a:t>It is the best method for loading a large amount of data in the database at a time.</a:t>
            </a:r>
          </a:p>
          <a:p>
            <a:pPr algn="just"/>
            <a:r>
              <a:rPr lang="en-US" sz="2400" b="1" dirty="0">
                <a:solidFill>
                  <a:schemeClr val="accent1">
                    <a:lumMod val="50000"/>
                  </a:schemeClr>
                </a:solidFill>
                <a:latin typeface="Abel" panose="02000506030000020004"/>
              </a:rPr>
              <a:t>Easy Insertion of Records: </a:t>
            </a:r>
            <a:r>
              <a:rPr lang="en-US" sz="2000" dirty="0">
                <a:solidFill>
                  <a:schemeClr val="accent1">
                    <a:lumMod val="50000"/>
                  </a:schemeClr>
                </a:solidFill>
                <a:latin typeface="Abel" panose="02000506030000020004"/>
              </a:rPr>
              <a:t>Insertion becomes easy in heap file organization because every record is to be inserted at the end of the file.</a:t>
            </a:r>
          </a:p>
        </p:txBody>
      </p:sp>
    </p:spTree>
    <p:extLst>
      <p:ext uri="{BB962C8B-B14F-4D97-AF65-F5344CB8AC3E}">
        <p14:creationId xmlns:p14="http://schemas.microsoft.com/office/powerpoint/2010/main" val="96424329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a:bodyPr>
          <a:lstStyle/>
          <a:p>
            <a:pPr algn="ctr"/>
            <a:r>
              <a:rPr lang="en-US" sz="4800" dirty="0">
                <a:solidFill>
                  <a:schemeClr val="bg1"/>
                </a:solidFill>
                <a:latin typeface="Abel" panose="02000506030000020004" pitchFamily="2" charset="0"/>
              </a:rPr>
              <a:t>Heap File Organization - Cons</a:t>
            </a:r>
          </a:p>
        </p:txBody>
      </p:sp>
      <p:sp>
        <p:nvSpPr>
          <p:cNvPr id="4" name="Content Placeholder 3">
            <a:extLst>
              <a:ext uri="{FF2B5EF4-FFF2-40B4-BE49-F238E27FC236}">
                <a16:creationId xmlns:a16="http://schemas.microsoft.com/office/drawing/2014/main" id="{CEA0C9EC-80BC-4E0A-96F0-20048FEDAD43}"/>
              </a:ext>
            </a:extLst>
          </p:cNvPr>
          <p:cNvSpPr>
            <a:spLocks noGrp="1"/>
          </p:cNvSpPr>
          <p:nvPr>
            <p:ph idx="1"/>
          </p:nvPr>
        </p:nvSpPr>
        <p:spPr/>
        <p:txBody>
          <a:bodyPr>
            <a:normAutofit/>
          </a:bodyPr>
          <a:lstStyle/>
          <a:p>
            <a:pPr algn="just"/>
            <a:r>
              <a:rPr lang="en-US" sz="2400" b="1" dirty="0">
                <a:solidFill>
                  <a:schemeClr val="accent1">
                    <a:lumMod val="50000"/>
                  </a:schemeClr>
                </a:solidFill>
                <a:latin typeface="Abel" panose="02000506030000020004"/>
              </a:rPr>
              <a:t>Slow Retrieval of records: </a:t>
            </a:r>
            <a:r>
              <a:rPr lang="en-US" sz="2000" dirty="0">
                <a:solidFill>
                  <a:schemeClr val="accent1">
                    <a:lumMod val="50000"/>
                  </a:schemeClr>
                </a:solidFill>
                <a:latin typeface="Abel" panose="02000506030000020004"/>
              </a:rPr>
              <a:t>As a heap file uses no particular ordering, we are able to locate the required record using linear search only. It would take more time and make retrieval slow.</a:t>
            </a:r>
          </a:p>
          <a:p>
            <a:pPr algn="just"/>
            <a:r>
              <a:rPr lang="en-US" sz="2400" b="1" dirty="0">
                <a:solidFill>
                  <a:schemeClr val="accent1">
                    <a:lumMod val="50000"/>
                  </a:schemeClr>
                </a:solidFill>
                <a:latin typeface="Abel" panose="02000506030000020004"/>
              </a:rPr>
              <a:t>Non Efficient (for Large Database System)</a:t>
            </a:r>
            <a:r>
              <a:rPr lang="en-US" sz="1800" b="1" dirty="0">
                <a:solidFill>
                  <a:schemeClr val="accent1">
                    <a:lumMod val="50000"/>
                  </a:schemeClr>
                </a:solidFill>
                <a:latin typeface="Abel" panose="02000506030000020004"/>
              </a:rPr>
              <a:t>  </a:t>
            </a:r>
            <a:r>
              <a:rPr lang="en-US" sz="2000" dirty="0">
                <a:solidFill>
                  <a:schemeClr val="accent1">
                    <a:lumMod val="50000"/>
                  </a:schemeClr>
                </a:solidFill>
                <a:latin typeface="Abel" panose="02000506030000020004"/>
              </a:rPr>
              <a:t>It is not efficient for the large database systems because this method takes more time for performing the operation on the data. Like deletion, searching, updating of record.</a:t>
            </a:r>
          </a:p>
          <a:p>
            <a:pPr algn="just"/>
            <a:r>
              <a:rPr lang="en-US" sz="2400" b="1" dirty="0">
                <a:solidFill>
                  <a:schemeClr val="accent1">
                    <a:lumMod val="50000"/>
                  </a:schemeClr>
                </a:solidFill>
                <a:latin typeface="Abel" panose="02000506030000020004"/>
              </a:rPr>
              <a:t>File Reorganization </a:t>
            </a:r>
            <a:r>
              <a:rPr lang="en-US" sz="2000" dirty="0">
                <a:solidFill>
                  <a:schemeClr val="accent1">
                    <a:lumMod val="50000"/>
                  </a:schemeClr>
                </a:solidFill>
                <a:latin typeface="Abel" panose="02000506030000020004"/>
              </a:rPr>
              <a:t>Frequent deletions of records would need periodical file reorganization.</a:t>
            </a:r>
          </a:p>
          <a:p>
            <a:pPr algn="just"/>
            <a:r>
              <a:rPr lang="en-US" sz="2400" b="1" dirty="0">
                <a:solidFill>
                  <a:schemeClr val="accent1">
                    <a:lumMod val="50000"/>
                  </a:schemeClr>
                </a:solidFill>
                <a:latin typeface="Abel" panose="02000506030000020004"/>
              </a:rPr>
              <a:t>Memory Management </a:t>
            </a:r>
            <a:r>
              <a:rPr lang="en-US" sz="2000" dirty="0">
                <a:solidFill>
                  <a:schemeClr val="accent1">
                    <a:lumMod val="50000"/>
                  </a:schemeClr>
                </a:solidFill>
                <a:latin typeface="Abel" panose="02000506030000020004"/>
              </a:rPr>
              <a:t>To boost the performance, proper memory management is required. This is the extra overhead in handling </a:t>
            </a:r>
            <a:r>
              <a:rPr lang="en-US" sz="2000">
                <a:solidFill>
                  <a:schemeClr val="accent1">
                    <a:lumMod val="50000"/>
                  </a:schemeClr>
                </a:solidFill>
                <a:latin typeface="Abel" panose="02000506030000020004"/>
              </a:rPr>
              <a:t>records. The </a:t>
            </a:r>
            <a:r>
              <a:rPr lang="en-US" sz="2000" dirty="0">
                <a:solidFill>
                  <a:schemeClr val="accent1">
                    <a:lumMod val="50000"/>
                  </a:schemeClr>
                </a:solidFill>
                <a:latin typeface="Abel" panose="02000506030000020004"/>
              </a:rPr>
              <a:t>main disadvantage of this file organization is that there is a problem with an unused block of memory.</a:t>
            </a:r>
          </a:p>
        </p:txBody>
      </p:sp>
    </p:spTree>
    <p:extLst>
      <p:ext uri="{BB962C8B-B14F-4D97-AF65-F5344CB8AC3E}">
        <p14:creationId xmlns:p14="http://schemas.microsoft.com/office/powerpoint/2010/main" val="26678497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6C-679C-4396-A628-3D7BAC50BA20}"/>
              </a:ext>
            </a:extLst>
          </p:cNvPr>
          <p:cNvSpPr>
            <a:spLocks noGrp="1"/>
          </p:cNvSpPr>
          <p:nvPr>
            <p:ph type="ctrTitle"/>
          </p:nvPr>
        </p:nvSpPr>
        <p:spPr/>
        <p:txBody>
          <a:bodyPr/>
          <a:lstStyle/>
          <a:p>
            <a:r>
              <a:rPr lang="en-US" b="1" dirty="0">
                <a:solidFill>
                  <a:schemeClr val="bg1"/>
                </a:solidFill>
              </a:rPr>
              <a:t>Hash File Organization - Introduction</a:t>
            </a:r>
          </a:p>
        </p:txBody>
      </p:sp>
    </p:spTree>
    <p:extLst>
      <p:ext uri="{BB962C8B-B14F-4D97-AF65-F5344CB8AC3E}">
        <p14:creationId xmlns:p14="http://schemas.microsoft.com/office/powerpoint/2010/main" val="206005910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6662913" cy="1325563"/>
          </a:xfrm>
        </p:spPr>
        <p:txBody>
          <a:bodyPr>
            <a:normAutofit fontScale="90000"/>
          </a:bodyPr>
          <a:lstStyle/>
          <a:p>
            <a:pPr algn="ctr"/>
            <a:r>
              <a:rPr lang="en-US" sz="4800" dirty="0">
                <a:solidFill>
                  <a:schemeClr val="bg1"/>
                </a:solidFill>
                <a:latin typeface="Abel" panose="02000506030000020004" pitchFamily="2" charset="0"/>
              </a:rPr>
              <a:t>Introduction – Hash File Organization</a:t>
            </a:r>
          </a:p>
        </p:txBody>
      </p:sp>
      <p:sp>
        <p:nvSpPr>
          <p:cNvPr id="3" name="Content Placeholder 2"/>
          <p:cNvSpPr>
            <a:spLocks noGrp="1"/>
          </p:cNvSpPr>
          <p:nvPr>
            <p:ph idx="1"/>
          </p:nvPr>
        </p:nvSpPr>
        <p:spPr>
          <a:xfrm>
            <a:off x="838200" y="1761947"/>
            <a:ext cx="10515600" cy="4536216"/>
          </a:xfrm>
        </p:spPr>
        <p:txBody>
          <a:bodyPr>
            <a:normAutofit/>
          </a:bodyPr>
          <a:lstStyle/>
          <a:p>
            <a:pPr algn="just"/>
            <a:r>
              <a:rPr lang="en-US" sz="2400" b="1" dirty="0">
                <a:solidFill>
                  <a:schemeClr val="accent1">
                    <a:lumMod val="50000"/>
                  </a:schemeClr>
                </a:solidFill>
                <a:latin typeface="Abel" panose="02000506030000020004" pitchFamily="2" charset="0"/>
              </a:rPr>
              <a:t>Hash file organization is also called direct or random file organization.</a:t>
            </a:r>
          </a:p>
          <a:p>
            <a:pPr algn="just"/>
            <a:r>
              <a:rPr lang="en-US" sz="2400" b="1" dirty="0">
                <a:solidFill>
                  <a:schemeClr val="accent1">
                    <a:lumMod val="50000"/>
                  </a:schemeClr>
                </a:solidFill>
                <a:latin typeface="Abel" panose="02000506030000020004" pitchFamily="2" charset="0"/>
              </a:rPr>
              <a:t>Uses hash functions to generate the address of the data blocks in which the records are stored.</a:t>
            </a:r>
          </a:p>
          <a:p>
            <a:pPr algn="just"/>
            <a:r>
              <a:rPr lang="en-US" sz="2400" b="1" dirty="0">
                <a:solidFill>
                  <a:schemeClr val="accent1">
                    <a:lumMod val="50000"/>
                  </a:schemeClr>
                </a:solidFill>
                <a:latin typeface="Abel" panose="02000506030000020004" pitchFamily="2" charset="0"/>
              </a:rPr>
              <a:t>This type of organization does not need an index structure.</a:t>
            </a:r>
          </a:p>
          <a:p>
            <a:pPr algn="just"/>
            <a:r>
              <a:rPr lang="en-US" sz="2400" b="1" dirty="0">
                <a:solidFill>
                  <a:schemeClr val="accent1">
                    <a:lumMod val="50000"/>
                  </a:schemeClr>
                </a:solidFill>
                <a:latin typeface="Abel" panose="02000506030000020004" pitchFamily="2" charset="0"/>
              </a:rPr>
              <a:t>It is an efficient technique to directly search the location of the required record on the hard disk.</a:t>
            </a:r>
          </a:p>
          <a:p>
            <a:pPr algn="just"/>
            <a:r>
              <a:rPr lang="en-US" sz="2400" b="1" dirty="0">
                <a:solidFill>
                  <a:schemeClr val="accent1">
                    <a:lumMod val="50000"/>
                  </a:schemeClr>
                </a:solidFill>
                <a:latin typeface="Abel" panose="02000506030000020004" pitchFamily="2" charset="0"/>
              </a:rPr>
              <a:t>The hash function can be either a simple or complex mathematical function.</a:t>
            </a:r>
          </a:p>
        </p:txBody>
      </p:sp>
    </p:spTree>
    <p:extLst>
      <p:ext uri="{BB962C8B-B14F-4D97-AF65-F5344CB8AC3E}">
        <p14:creationId xmlns:p14="http://schemas.microsoft.com/office/powerpoint/2010/main" val="2019860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6662913" cy="1325563"/>
          </a:xfrm>
        </p:spPr>
        <p:txBody>
          <a:bodyPr>
            <a:normAutofit fontScale="90000"/>
          </a:bodyPr>
          <a:lstStyle/>
          <a:p>
            <a:pPr algn="ctr"/>
            <a:r>
              <a:rPr lang="en-US" sz="4800" dirty="0">
                <a:solidFill>
                  <a:schemeClr val="bg1"/>
                </a:solidFill>
                <a:latin typeface="Abel" panose="02000506030000020004" pitchFamily="2" charset="0"/>
              </a:rPr>
              <a:t>Introduction – Hash File Organization</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The following terms are used in this type of file organization:</a:t>
            </a:r>
          </a:p>
          <a:p>
            <a:pPr algn="just"/>
            <a:r>
              <a:rPr lang="en-US" sz="2400" b="1" dirty="0">
                <a:solidFill>
                  <a:schemeClr val="accent1">
                    <a:lumMod val="50000"/>
                  </a:schemeClr>
                </a:solidFill>
                <a:latin typeface="Abel" panose="02000506030000020004" pitchFamily="2" charset="0"/>
              </a:rPr>
              <a:t>Data Bucket/Block: The location on the hard drive where records are stored. These are also called unit of storage.</a:t>
            </a:r>
          </a:p>
          <a:p>
            <a:pPr algn="just"/>
            <a:r>
              <a:rPr lang="en-US" sz="2400" b="1" dirty="0">
                <a:solidFill>
                  <a:schemeClr val="accent1">
                    <a:lumMod val="50000"/>
                  </a:schemeClr>
                </a:solidFill>
                <a:latin typeface="Abel" panose="02000506030000020004" pitchFamily="2" charset="0"/>
              </a:rPr>
              <a:t>Hash Function: A function that is used to map the set of search keys to actual record address. Defined by h.</a:t>
            </a:r>
          </a:p>
          <a:p>
            <a:pPr algn="just"/>
            <a:r>
              <a:rPr lang="en-US" sz="2400" b="1" dirty="0">
                <a:solidFill>
                  <a:schemeClr val="accent1">
                    <a:lumMod val="50000"/>
                  </a:schemeClr>
                </a:solidFill>
                <a:latin typeface="Abel" panose="02000506030000020004" pitchFamily="2" charset="0"/>
              </a:rPr>
              <a:t>Hash Key: The key that is given input to the hash function which then generates the record address.</a:t>
            </a:r>
          </a:p>
          <a:p>
            <a:pPr algn="just"/>
            <a:endParaRPr lang="en-US" sz="2400" b="1" dirty="0">
              <a:solidFill>
                <a:schemeClr val="accent1">
                  <a:lumMod val="50000"/>
                </a:schemeClr>
              </a:solidFill>
              <a:latin typeface="Abel" panose="02000506030000020004" pitchFamily="2" charset="0"/>
            </a:endParaRPr>
          </a:p>
        </p:txBody>
      </p:sp>
      <p:pic>
        <p:nvPicPr>
          <p:cNvPr id="5" name="Picture 4">
            <a:extLst>
              <a:ext uri="{FF2B5EF4-FFF2-40B4-BE49-F238E27FC236}">
                <a16:creationId xmlns:a16="http://schemas.microsoft.com/office/drawing/2014/main" id="{876BC0DC-4305-4D91-AFC7-C6661B0458DE}"/>
              </a:ext>
            </a:extLst>
          </p:cNvPr>
          <p:cNvPicPr>
            <a:picLocks noChangeAspect="1"/>
          </p:cNvPicPr>
          <p:nvPr/>
        </p:nvPicPr>
        <p:blipFill>
          <a:blip r:embed="rId3"/>
          <a:stretch>
            <a:fillRect/>
          </a:stretch>
        </p:blipFill>
        <p:spPr>
          <a:xfrm>
            <a:off x="4560355" y="5011825"/>
            <a:ext cx="3071289" cy="904049"/>
          </a:xfrm>
          <a:prstGeom prst="rect">
            <a:avLst/>
          </a:prstGeom>
        </p:spPr>
      </p:pic>
    </p:spTree>
    <p:extLst>
      <p:ext uri="{BB962C8B-B14F-4D97-AF65-F5344CB8AC3E}">
        <p14:creationId xmlns:p14="http://schemas.microsoft.com/office/powerpoint/2010/main" val="19875893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163911"/>
            <a:ext cx="10515600" cy="1325563"/>
          </a:xfrm>
          <a:effectLst>
            <a:glow rad="63500">
              <a:schemeClr val="accent5">
                <a:satMod val="175000"/>
                <a:alpha val="40000"/>
              </a:schemeClr>
            </a:glow>
          </a:effectLst>
        </p:spPr>
        <p:txBody>
          <a:bodyPr>
            <a:normAutofit/>
          </a:bodyPr>
          <a:lstStyle/>
          <a:p>
            <a:pPr algn="ctr"/>
            <a:r>
              <a:rPr lang="en-US" sz="7200" b="1" dirty="0">
                <a:solidFill>
                  <a:schemeClr val="bg1"/>
                </a:solidFill>
                <a:effectLst>
                  <a:glow rad="63500">
                    <a:schemeClr val="accent5">
                      <a:satMod val="175000"/>
                      <a:alpha val="40000"/>
                    </a:schemeClr>
                  </a:glow>
                </a:effectLst>
                <a:latin typeface="Abel" panose="02000506030000020004" pitchFamily="2" charset="0"/>
              </a:rPr>
              <a:t>T H E    T E A M</a:t>
            </a:r>
          </a:p>
        </p:txBody>
      </p:sp>
      <p:sp>
        <p:nvSpPr>
          <p:cNvPr id="3" name="Content Placeholder 2"/>
          <p:cNvSpPr>
            <a:spLocks noGrp="1"/>
          </p:cNvSpPr>
          <p:nvPr>
            <p:ph idx="1"/>
          </p:nvPr>
        </p:nvSpPr>
        <p:spPr>
          <a:xfrm>
            <a:off x="2124332" y="3024460"/>
            <a:ext cx="9491019" cy="2807917"/>
          </a:xfrm>
        </p:spPr>
        <p:txBody>
          <a:bodyPr>
            <a:noAutofit/>
          </a:bodyPr>
          <a:lstStyle/>
          <a:p>
            <a:pPr>
              <a:buFont typeface="Wingdings" panose="05000000000000000000" pitchFamily="2" charset="2"/>
              <a:buChar char="§"/>
            </a:pPr>
            <a:r>
              <a:rPr lang="en-US" sz="3200" dirty="0">
                <a:solidFill>
                  <a:schemeClr val="bg1"/>
                </a:solidFill>
                <a:latin typeface="Segoe UI" panose="020B0502040204020203" pitchFamily="34" charset="0"/>
                <a:ea typeface="Segoe UI" panose="020B0502040204020203" pitchFamily="34" charset="0"/>
                <a:cs typeface="Segoe UI" panose="020B0502040204020203" pitchFamily="34" charset="0"/>
              </a:rPr>
              <a:t>Syed Faateh Sultan Kazmi	</a:t>
            </a:r>
            <a:r>
              <a:rPr lang="en-US" dirty="0">
                <a:solidFill>
                  <a:schemeClr val="bg1"/>
                </a:solidFill>
                <a:latin typeface="Trebuchet MS" panose="020B0603020202020204" pitchFamily="34" charset="0"/>
                <a:ea typeface="Segoe UI" panose="020B0502040204020203" pitchFamily="34" charset="0"/>
                <a:cs typeface="Segoe UI" panose="020B0502040204020203" pitchFamily="34" charset="0"/>
              </a:rPr>
              <a:t>(BCSF18M022)</a:t>
            </a:r>
            <a:endParaRPr lang="en-US" b="1" dirty="0">
              <a:solidFill>
                <a:schemeClr val="bg1"/>
              </a:solidFill>
              <a:latin typeface="Trebuchet MS" panose="020B0603020202020204" pitchFamily="34" charset="0"/>
              <a:ea typeface="Segoe UI" panose="020B0502040204020203" pitchFamily="34" charset="0"/>
              <a:cs typeface="Segoe UI" panose="020B0502040204020203" pitchFamily="34" charset="0"/>
            </a:endParaRPr>
          </a:p>
          <a:p>
            <a:pPr>
              <a:buFont typeface="Wingdings" panose="05000000000000000000" pitchFamily="2" charset="2"/>
              <a:buChar char="§"/>
            </a:pPr>
            <a:r>
              <a:rPr lang="en-US" sz="3200" dirty="0">
                <a:solidFill>
                  <a:schemeClr val="bg1"/>
                </a:solidFill>
                <a:latin typeface="Trebuchet MS" panose="020B0603020202020204" pitchFamily="34" charset="0"/>
                <a:ea typeface="Segoe UI" panose="020B0502040204020203" pitchFamily="34" charset="0"/>
                <a:cs typeface="Segoe UI" panose="020B0502040204020203" pitchFamily="34" charset="0"/>
              </a:rPr>
              <a:t>Muhammad Afaq Shuaib 	</a:t>
            </a:r>
            <a:r>
              <a:rPr lang="en-US" dirty="0">
                <a:solidFill>
                  <a:schemeClr val="bg1"/>
                </a:solidFill>
                <a:latin typeface="Trebuchet MS" panose="020B0603020202020204" pitchFamily="34" charset="0"/>
                <a:ea typeface="Segoe UI" panose="020B0502040204020203" pitchFamily="34" charset="0"/>
                <a:cs typeface="Segoe UI" panose="020B0502040204020203" pitchFamily="34" charset="0"/>
              </a:rPr>
              <a:t>(BCSF18M004)</a:t>
            </a:r>
          </a:p>
          <a:p>
            <a:pPr>
              <a:buFont typeface="Wingdings" panose="05000000000000000000" pitchFamily="2" charset="2"/>
              <a:buChar char="§"/>
            </a:pPr>
            <a:r>
              <a:rPr lang="en-US" sz="3200" dirty="0">
                <a:solidFill>
                  <a:schemeClr val="bg1"/>
                </a:solidFill>
                <a:latin typeface="Segoe UI" panose="020B0502040204020203" pitchFamily="34" charset="0"/>
                <a:ea typeface="Segoe UI" panose="020B0502040204020203" pitchFamily="34" charset="0"/>
                <a:cs typeface="Segoe UI" panose="020B0502040204020203" pitchFamily="34" charset="0"/>
              </a:rPr>
              <a:t>Muhammad Bilal </a:t>
            </a:r>
            <a:r>
              <a:rPr lang="en-US" dirty="0">
                <a:solidFill>
                  <a:schemeClr val="bg1"/>
                </a:solidFill>
                <a:latin typeface="Trebuchet MS" panose="020B0603020202020204" pitchFamily="34" charset="0"/>
                <a:ea typeface="Segoe UI" panose="020B0502040204020203" pitchFamily="34" charset="0"/>
                <a:cs typeface="Segoe UI" panose="020B0502040204020203" pitchFamily="34" charset="0"/>
              </a:rPr>
              <a:t>		 	(BCSF18M029)</a:t>
            </a:r>
          </a:p>
        </p:txBody>
      </p:sp>
      <p:cxnSp>
        <p:nvCxnSpPr>
          <p:cNvPr id="5" name="Straight Connector 4"/>
          <p:cNvCxnSpPr/>
          <p:nvPr/>
        </p:nvCxnSpPr>
        <p:spPr>
          <a:xfrm>
            <a:off x="1849821" y="2489474"/>
            <a:ext cx="8650013" cy="0"/>
          </a:xfrm>
          <a:prstGeom prst="line">
            <a:avLst/>
          </a:prstGeom>
          <a:ln>
            <a:solidFill>
              <a:schemeClr val="bg1"/>
            </a:solidFill>
          </a:ln>
          <a:effectLst>
            <a:glow rad="63500">
              <a:schemeClr val="accent5">
                <a:satMod val="175000"/>
                <a:alpha val="40000"/>
              </a:schemeClr>
            </a:glow>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1149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500"/>
                                        <p:tgtEl>
                                          <p:spTgt spid="3">
                                            <p:txEl>
                                              <p:pRg st="0" end="0"/>
                                            </p:txEl>
                                          </p:spTgt>
                                        </p:tgtEl>
                                      </p:cBhvr>
                                    </p:animEffect>
                                    <p:anim calcmode="lin" valueType="num">
                                      <p:cBhvr>
                                        <p:cTn id="8" dur="1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500"/>
                                        <p:tgtEl>
                                          <p:spTgt spid="3">
                                            <p:txEl>
                                              <p:pRg st="1" end="1"/>
                                            </p:txEl>
                                          </p:spTgt>
                                        </p:tgtEl>
                                      </p:cBhvr>
                                    </p:animEffect>
                                    <p:anim calcmode="lin" valueType="num">
                                      <p:cBhvr>
                                        <p:cTn id="15" dur="1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500"/>
                                        <p:tgtEl>
                                          <p:spTgt spid="3">
                                            <p:txEl>
                                              <p:pRg st="2" end="2"/>
                                            </p:txEl>
                                          </p:spTgt>
                                        </p:tgtEl>
                                      </p:cBhvr>
                                    </p:animEffect>
                                    <p:anim calcmode="lin" valueType="num">
                                      <p:cBhvr>
                                        <p:cTn id="22" dur="1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6C-679C-4396-A628-3D7BAC50BA20}"/>
              </a:ext>
            </a:extLst>
          </p:cNvPr>
          <p:cNvSpPr>
            <a:spLocks noGrp="1"/>
          </p:cNvSpPr>
          <p:nvPr>
            <p:ph type="ctrTitle"/>
          </p:nvPr>
        </p:nvSpPr>
        <p:spPr/>
        <p:txBody>
          <a:bodyPr/>
          <a:lstStyle/>
          <a:p>
            <a:r>
              <a:rPr lang="en-US" b="1" dirty="0">
                <a:solidFill>
                  <a:schemeClr val="bg1"/>
                </a:solidFill>
              </a:rPr>
              <a:t>Hash File Organization – </a:t>
            </a:r>
            <a:br>
              <a:rPr lang="en-US" b="1" dirty="0">
                <a:solidFill>
                  <a:schemeClr val="bg1"/>
                </a:solidFill>
              </a:rPr>
            </a:br>
            <a:r>
              <a:rPr lang="en-US" b="1" dirty="0">
                <a:solidFill>
                  <a:schemeClr val="bg1"/>
                </a:solidFill>
              </a:rPr>
              <a:t>Hash Functions</a:t>
            </a:r>
          </a:p>
        </p:txBody>
      </p:sp>
    </p:spTree>
    <p:extLst>
      <p:ext uri="{BB962C8B-B14F-4D97-AF65-F5344CB8AC3E}">
        <p14:creationId xmlns:p14="http://schemas.microsoft.com/office/powerpoint/2010/main" val="90024297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6662913" cy="1325563"/>
          </a:xfrm>
        </p:spPr>
        <p:txBody>
          <a:bodyPr>
            <a:normAutofit fontScale="90000"/>
          </a:bodyPr>
          <a:lstStyle/>
          <a:p>
            <a:pPr algn="ctr"/>
            <a:r>
              <a:rPr lang="en-US" sz="4800" dirty="0">
                <a:solidFill>
                  <a:schemeClr val="bg1"/>
                </a:solidFill>
                <a:latin typeface="Abel" panose="02000506030000020004" pitchFamily="2" charset="0"/>
              </a:rPr>
              <a:t>Hash File Organization – Hash Functions </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There are three types of hashing functions:</a:t>
            </a:r>
          </a:p>
          <a:p>
            <a:pPr algn="just"/>
            <a:r>
              <a:rPr lang="en-US" sz="2400" b="1" dirty="0">
                <a:solidFill>
                  <a:schemeClr val="accent1">
                    <a:lumMod val="50000"/>
                  </a:schemeClr>
                </a:solidFill>
                <a:latin typeface="Abel" panose="02000506030000020004" pitchFamily="2" charset="0"/>
              </a:rPr>
              <a:t>Cut Key Function: We cut a portion of the field that is used, for example if EMPNO is used, we can cut the first three digits of each EMPNO in order to get hash key. For example: 7369 will become 9.</a:t>
            </a:r>
          </a:p>
          <a:p>
            <a:pPr algn="just"/>
            <a:r>
              <a:rPr lang="en-US" sz="2400" b="1" dirty="0">
                <a:solidFill>
                  <a:schemeClr val="accent1">
                    <a:lumMod val="50000"/>
                  </a:schemeClr>
                </a:solidFill>
                <a:latin typeface="Abel" panose="02000506030000020004" pitchFamily="2" charset="0"/>
              </a:rPr>
              <a:t>Folded Key: This type of key performs a mathematical operation on each of the digits of the field and make the resulting value the hash key. For example: 7369 will become 7+3+6+9: 17.</a:t>
            </a:r>
          </a:p>
          <a:p>
            <a:pPr algn="just"/>
            <a:r>
              <a:rPr lang="en-US" sz="2400" b="1" dirty="0">
                <a:solidFill>
                  <a:schemeClr val="accent1">
                    <a:lumMod val="50000"/>
                  </a:schemeClr>
                </a:solidFill>
                <a:latin typeface="Abel" panose="02000506030000020004" pitchFamily="2" charset="0"/>
              </a:rPr>
              <a:t>Division Remainder Key: This type of key uses a mod value and generates the hash key by considering the remainder of the field when divided by the mode value. For example: 7369 with mod value 9 will become: 7. </a:t>
            </a:r>
          </a:p>
        </p:txBody>
      </p:sp>
    </p:spTree>
    <p:extLst>
      <p:ext uri="{BB962C8B-B14F-4D97-AF65-F5344CB8AC3E}">
        <p14:creationId xmlns:p14="http://schemas.microsoft.com/office/powerpoint/2010/main" val="12099027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6C-679C-4396-A628-3D7BAC50BA20}"/>
              </a:ext>
            </a:extLst>
          </p:cNvPr>
          <p:cNvSpPr>
            <a:spLocks noGrp="1"/>
          </p:cNvSpPr>
          <p:nvPr>
            <p:ph type="ctrTitle"/>
          </p:nvPr>
        </p:nvSpPr>
        <p:spPr/>
        <p:txBody>
          <a:bodyPr/>
          <a:lstStyle/>
          <a:p>
            <a:r>
              <a:rPr lang="en-US" b="1" dirty="0">
                <a:solidFill>
                  <a:schemeClr val="bg1"/>
                </a:solidFill>
              </a:rPr>
              <a:t>Hash File Organization – </a:t>
            </a:r>
            <a:br>
              <a:rPr lang="en-US" b="1" dirty="0">
                <a:solidFill>
                  <a:schemeClr val="bg1"/>
                </a:solidFill>
              </a:rPr>
            </a:br>
            <a:r>
              <a:rPr lang="en-US" b="1" dirty="0">
                <a:solidFill>
                  <a:schemeClr val="bg1"/>
                </a:solidFill>
              </a:rPr>
              <a:t>Operations</a:t>
            </a:r>
          </a:p>
        </p:txBody>
      </p:sp>
    </p:spTree>
    <p:extLst>
      <p:ext uri="{BB962C8B-B14F-4D97-AF65-F5344CB8AC3E}">
        <p14:creationId xmlns:p14="http://schemas.microsoft.com/office/powerpoint/2010/main" val="284914064"/>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Hash File Organization - Example</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When a new record is inserted into the table, The hash function h generates a bucket address for the new record based on its hash key K. Bucket address = h(K). Suppose that we want to store the following table using Hash File Organization.</a:t>
            </a:r>
          </a:p>
          <a:p>
            <a:pPr marL="0" indent="0" algn="just">
              <a:buNone/>
            </a:pPr>
            <a:endParaRPr lang="en-US" sz="2400" b="1" dirty="0">
              <a:solidFill>
                <a:schemeClr val="accent1">
                  <a:lumMod val="50000"/>
                </a:schemeClr>
              </a:solidFill>
              <a:latin typeface="Abel" panose="02000506030000020004" pitchFamily="2" charset="0"/>
            </a:endParaRPr>
          </a:p>
        </p:txBody>
      </p:sp>
      <p:pic>
        <p:nvPicPr>
          <p:cNvPr id="6" name="Picture 5">
            <a:extLst>
              <a:ext uri="{FF2B5EF4-FFF2-40B4-BE49-F238E27FC236}">
                <a16:creationId xmlns:a16="http://schemas.microsoft.com/office/drawing/2014/main" id="{DCFB0431-B961-4D42-A0FA-BAA9DA46561A}"/>
              </a:ext>
            </a:extLst>
          </p:cNvPr>
          <p:cNvPicPr>
            <a:picLocks noChangeAspect="1"/>
          </p:cNvPicPr>
          <p:nvPr/>
        </p:nvPicPr>
        <p:blipFill>
          <a:blip r:embed="rId3"/>
          <a:stretch>
            <a:fillRect/>
          </a:stretch>
        </p:blipFill>
        <p:spPr>
          <a:xfrm>
            <a:off x="2649374" y="2823820"/>
            <a:ext cx="6893252" cy="3600953"/>
          </a:xfrm>
          <a:prstGeom prst="rect">
            <a:avLst/>
          </a:prstGeom>
        </p:spPr>
      </p:pic>
    </p:spTree>
    <p:extLst>
      <p:ext uri="{BB962C8B-B14F-4D97-AF65-F5344CB8AC3E}">
        <p14:creationId xmlns:p14="http://schemas.microsoft.com/office/powerpoint/2010/main" val="36673126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Hash File Organization - Insertion</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The hash function for it is mod 9. We use the primary key EMPNO as input for the hash function. As in hash function, we are taking mod by 9, so the total number of data blocks are 9.</a:t>
            </a:r>
          </a:p>
          <a:p>
            <a:pPr algn="just"/>
            <a:r>
              <a:rPr lang="en-US" sz="2400" b="1" dirty="0">
                <a:solidFill>
                  <a:schemeClr val="accent1">
                    <a:lumMod val="50000"/>
                  </a:schemeClr>
                </a:solidFill>
                <a:latin typeface="Abel" panose="02000506030000020004" pitchFamily="2" charset="0"/>
              </a:rPr>
              <a:t>For 1st record: 7369 mod 9 = 7, The first record is stored in 7th data bucket.</a:t>
            </a:r>
          </a:p>
          <a:p>
            <a:pPr algn="just"/>
            <a:r>
              <a:rPr lang="en-US" sz="2400" b="1" dirty="0">
                <a:solidFill>
                  <a:schemeClr val="accent1">
                    <a:lumMod val="50000"/>
                  </a:schemeClr>
                </a:solidFill>
                <a:latin typeface="Abel" panose="02000506030000020004" pitchFamily="2" charset="0"/>
              </a:rPr>
              <a:t>For 2nd record: 7499 mod 9 = 2, The second record is stored in 2nd data bucket.</a:t>
            </a:r>
          </a:p>
          <a:p>
            <a:pPr algn="just"/>
            <a:r>
              <a:rPr lang="en-US" sz="2400" b="1" dirty="0">
                <a:solidFill>
                  <a:schemeClr val="accent1">
                    <a:lumMod val="50000"/>
                  </a:schemeClr>
                </a:solidFill>
                <a:latin typeface="Abel" panose="02000506030000020004" pitchFamily="2" charset="0"/>
              </a:rPr>
              <a:t>For 3rd record: 7521 mod 9 = 6, The third record is stored in 6th data bucket.</a:t>
            </a:r>
          </a:p>
          <a:p>
            <a:pPr algn="just"/>
            <a:r>
              <a:rPr lang="en-US" sz="2400" b="1" dirty="0">
                <a:solidFill>
                  <a:schemeClr val="accent1">
                    <a:lumMod val="50000"/>
                  </a:schemeClr>
                </a:solidFill>
                <a:latin typeface="Abel" panose="02000506030000020004" pitchFamily="2" charset="0"/>
              </a:rPr>
              <a:t>For 4th record: 7566 mod 9 = 6, The fourth record is stored in 6th data bucket.</a:t>
            </a:r>
          </a:p>
          <a:p>
            <a:pPr algn="just"/>
            <a:r>
              <a:rPr lang="en-US" sz="2400" b="1" dirty="0">
                <a:solidFill>
                  <a:schemeClr val="accent1">
                    <a:lumMod val="50000"/>
                  </a:schemeClr>
                </a:solidFill>
                <a:latin typeface="Abel" panose="02000506030000020004" pitchFamily="2" charset="0"/>
              </a:rPr>
              <a:t>For 5th record: 7654 mod 9 = 6, The fifth record is stored in 6th data bucket.</a:t>
            </a:r>
          </a:p>
          <a:p>
            <a:pPr algn="just"/>
            <a:r>
              <a:rPr lang="en-US" sz="2400" b="1" dirty="0">
                <a:solidFill>
                  <a:schemeClr val="accent1">
                    <a:lumMod val="50000"/>
                  </a:schemeClr>
                </a:solidFill>
                <a:latin typeface="Abel" panose="02000506030000020004" pitchFamily="2" charset="0"/>
              </a:rPr>
              <a:t>For 6th record: 7698 mod 9 = 3, The sixth record is stored in 3rd data bucket.</a:t>
            </a:r>
          </a:p>
          <a:p>
            <a:pPr algn="just"/>
            <a:r>
              <a:rPr lang="en-US" sz="2400" b="1" dirty="0">
                <a:solidFill>
                  <a:schemeClr val="accent1">
                    <a:lumMod val="50000"/>
                  </a:schemeClr>
                </a:solidFill>
                <a:latin typeface="Abel" panose="02000506030000020004" pitchFamily="2" charset="0"/>
              </a:rPr>
              <a:t>For 7th record: 7782 mod 9 = 6, The seventh record is stored in 6th data bucket.</a:t>
            </a:r>
          </a:p>
          <a:p>
            <a:pPr marL="0" indent="0" algn="just">
              <a:buNone/>
            </a:pPr>
            <a:endParaRPr lang="en-US" sz="2400" b="1" dirty="0">
              <a:solidFill>
                <a:schemeClr val="accent1">
                  <a:lumMod val="50000"/>
                </a:schemeClr>
              </a:solidFill>
              <a:latin typeface="Abel" panose="02000506030000020004" pitchFamily="2" charset="0"/>
            </a:endParaRPr>
          </a:p>
        </p:txBody>
      </p:sp>
    </p:spTree>
    <p:extLst>
      <p:ext uri="{BB962C8B-B14F-4D97-AF65-F5344CB8AC3E}">
        <p14:creationId xmlns:p14="http://schemas.microsoft.com/office/powerpoint/2010/main" val="2818490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Hash File Organization - Insertion</a:t>
            </a:r>
          </a:p>
        </p:txBody>
      </p:sp>
      <p:pic>
        <p:nvPicPr>
          <p:cNvPr id="16" name="Content Placeholder 15">
            <a:extLst>
              <a:ext uri="{FF2B5EF4-FFF2-40B4-BE49-F238E27FC236}">
                <a16:creationId xmlns:a16="http://schemas.microsoft.com/office/drawing/2014/main" id="{82B57BEE-DFD5-4AB2-9A3A-7882CA8EFC13}"/>
              </a:ext>
            </a:extLst>
          </p:cNvPr>
          <p:cNvPicPr>
            <a:picLocks noGrp="1" noChangeAspect="1"/>
          </p:cNvPicPr>
          <p:nvPr>
            <p:ph idx="1"/>
          </p:nvPr>
        </p:nvPicPr>
        <p:blipFill>
          <a:blip r:embed="rId3"/>
          <a:stretch>
            <a:fillRect/>
          </a:stretch>
        </p:blipFill>
        <p:spPr>
          <a:xfrm>
            <a:off x="2703198" y="2113656"/>
            <a:ext cx="6785604" cy="3643821"/>
          </a:xfrm>
        </p:spPr>
      </p:pic>
    </p:spTree>
    <p:extLst>
      <p:ext uri="{BB962C8B-B14F-4D97-AF65-F5344CB8AC3E}">
        <p14:creationId xmlns:p14="http://schemas.microsoft.com/office/powerpoint/2010/main" val="279159936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Hash File Organization - Searching</a:t>
            </a:r>
          </a:p>
        </p:txBody>
      </p:sp>
      <p:sp>
        <p:nvSpPr>
          <p:cNvPr id="7" name="Content Placeholder 6">
            <a:extLst>
              <a:ext uri="{FF2B5EF4-FFF2-40B4-BE49-F238E27FC236}">
                <a16:creationId xmlns:a16="http://schemas.microsoft.com/office/drawing/2014/main" id="{7C86194A-23C1-44AA-A87C-4B5BA88EA91A}"/>
              </a:ext>
            </a:extLst>
          </p:cNvPr>
          <p:cNvSpPr>
            <a:spLocks noGrp="1"/>
          </p:cNvSpPr>
          <p:nvPr>
            <p:ph idx="1"/>
          </p:nvPr>
        </p:nvSpPr>
        <p:spPr/>
        <p:txBody>
          <a:bodyPr>
            <a:normAutofit/>
          </a:bodyPr>
          <a:lstStyle/>
          <a:p>
            <a:pPr marL="0" indent="0">
              <a:buNone/>
            </a:pPr>
            <a:r>
              <a:rPr lang="en-US" sz="2400" b="1" dirty="0">
                <a:solidFill>
                  <a:schemeClr val="accent1">
                    <a:lumMod val="50000"/>
                  </a:schemeClr>
                </a:solidFill>
                <a:latin typeface="Abel" panose="02000506030000020004"/>
              </a:rPr>
              <a:t>When a record needs to be searched, The same hash function is used to retrieve the bucket address for the record. For Example, if we want to retrieve whole record for EMPNO 7369, we will use the hash function mod 9 and get 7. After going to the 7th data bucket, we will retrieve the whole record for EMPNO 7369.</a:t>
            </a:r>
          </a:p>
          <a:p>
            <a:pPr marL="0" indent="0">
              <a:buNone/>
            </a:pPr>
            <a:endParaRPr lang="en-US" sz="2400" b="1" dirty="0">
              <a:solidFill>
                <a:schemeClr val="accent1">
                  <a:lumMod val="50000"/>
                </a:schemeClr>
              </a:solidFill>
              <a:latin typeface="Abel" panose="02000506030000020004"/>
            </a:endParaRPr>
          </a:p>
        </p:txBody>
      </p:sp>
      <p:pic>
        <p:nvPicPr>
          <p:cNvPr id="11" name="Picture 10">
            <a:extLst>
              <a:ext uri="{FF2B5EF4-FFF2-40B4-BE49-F238E27FC236}">
                <a16:creationId xmlns:a16="http://schemas.microsoft.com/office/drawing/2014/main" id="{6C34983F-F020-40FD-ADAF-4B8115DAC25A}"/>
              </a:ext>
            </a:extLst>
          </p:cNvPr>
          <p:cNvPicPr>
            <a:picLocks noChangeAspect="1"/>
          </p:cNvPicPr>
          <p:nvPr/>
        </p:nvPicPr>
        <p:blipFill>
          <a:blip r:embed="rId3"/>
          <a:stretch>
            <a:fillRect/>
          </a:stretch>
        </p:blipFill>
        <p:spPr>
          <a:xfrm>
            <a:off x="3588194" y="3477201"/>
            <a:ext cx="5015612" cy="2699762"/>
          </a:xfrm>
          <a:prstGeom prst="rect">
            <a:avLst/>
          </a:prstGeom>
        </p:spPr>
      </p:pic>
      <p:cxnSp>
        <p:nvCxnSpPr>
          <p:cNvPr id="13" name="Straight Arrow Connector 12">
            <a:extLst>
              <a:ext uri="{FF2B5EF4-FFF2-40B4-BE49-F238E27FC236}">
                <a16:creationId xmlns:a16="http://schemas.microsoft.com/office/drawing/2014/main" id="{E4ADCFED-82D4-4453-88E9-D6BAD93460D1}"/>
              </a:ext>
            </a:extLst>
          </p:cNvPr>
          <p:cNvCxnSpPr/>
          <p:nvPr/>
        </p:nvCxnSpPr>
        <p:spPr>
          <a:xfrm flipH="1">
            <a:off x="8496886" y="5641145"/>
            <a:ext cx="731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7D1A99C-6875-4006-8BA4-F066D19824BD}"/>
              </a:ext>
            </a:extLst>
          </p:cNvPr>
          <p:cNvSpPr txBox="1"/>
          <p:nvPr/>
        </p:nvSpPr>
        <p:spPr>
          <a:xfrm>
            <a:off x="9228405" y="5456479"/>
            <a:ext cx="1800665" cy="369332"/>
          </a:xfrm>
          <a:prstGeom prst="rect">
            <a:avLst/>
          </a:prstGeom>
          <a:noFill/>
        </p:spPr>
        <p:txBody>
          <a:bodyPr wrap="square" rtlCol="0">
            <a:spAutoFit/>
          </a:bodyPr>
          <a:lstStyle/>
          <a:p>
            <a:r>
              <a:rPr lang="en-US" dirty="0"/>
              <a:t>7</a:t>
            </a:r>
            <a:r>
              <a:rPr lang="en-US" baseline="30000" dirty="0"/>
              <a:t>th</a:t>
            </a:r>
            <a:r>
              <a:rPr lang="en-US" dirty="0"/>
              <a:t> data bucket</a:t>
            </a:r>
          </a:p>
        </p:txBody>
      </p:sp>
    </p:spTree>
    <p:extLst>
      <p:ext uri="{BB962C8B-B14F-4D97-AF65-F5344CB8AC3E}">
        <p14:creationId xmlns:p14="http://schemas.microsoft.com/office/powerpoint/2010/main" val="1166471566"/>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Hash File Organization - Deletion</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If we want to delete a record, Using the hash function we will first fetch the record which is supposed to be deleted.  Then we will remove the records for that address in memory. For example, we want to remove the record with EMPNO 7369:</a:t>
            </a:r>
          </a:p>
          <a:p>
            <a:pPr marL="0" indent="0" algn="just">
              <a:buNone/>
            </a:pPr>
            <a:endParaRPr lang="en-US" sz="2400" b="1" dirty="0">
              <a:solidFill>
                <a:schemeClr val="accent1">
                  <a:lumMod val="50000"/>
                </a:schemeClr>
              </a:solidFill>
              <a:latin typeface="Abel" panose="02000506030000020004" pitchFamily="2" charset="0"/>
            </a:endParaRPr>
          </a:p>
        </p:txBody>
      </p:sp>
      <p:pic>
        <p:nvPicPr>
          <p:cNvPr id="5" name="Picture 4">
            <a:extLst>
              <a:ext uri="{FF2B5EF4-FFF2-40B4-BE49-F238E27FC236}">
                <a16:creationId xmlns:a16="http://schemas.microsoft.com/office/drawing/2014/main" id="{132B43E1-EB2D-459A-86B5-6A51FF8F1319}"/>
              </a:ext>
            </a:extLst>
          </p:cNvPr>
          <p:cNvPicPr>
            <a:picLocks noChangeAspect="1"/>
          </p:cNvPicPr>
          <p:nvPr/>
        </p:nvPicPr>
        <p:blipFill>
          <a:blip r:embed="rId3"/>
          <a:stretch>
            <a:fillRect/>
          </a:stretch>
        </p:blipFill>
        <p:spPr>
          <a:xfrm>
            <a:off x="1723414" y="3091374"/>
            <a:ext cx="8745171" cy="3415190"/>
          </a:xfrm>
          <a:prstGeom prst="rect">
            <a:avLst/>
          </a:prstGeom>
        </p:spPr>
      </p:pic>
    </p:spTree>
    <p:extLst>
      <p:ext uri="{BB962C8B-B14F-4D97-AF65-F5344CB8AC3E}">
        <p14:creationId xmlns:p14="http://schemas.microsoft.com/office/powerpoint/2010/main" val="2417501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521042" cy="1325563"/>
          </a:xfrm>
        </p:spPr>
        <p:txBody>
          <a:bodyPr>
            <a:normAutofit fontScale="90000"/>
          </a:bodyPr>
          <a:lstStyle/>
          <a:p>
            <a:pPr algn="ctr"/>
            <a:r>
              <a:rPr lang="en-US" sz="4800" dirty="0">
                <a:solidFill>
                  <a:schemeClr val="bg1"/>
                </a:solidFill>
                <a:latin typeface="Abel" panose="02000506030000020004" pitchFamily="2" charset="0"/>
              </a:rPr>
              <a:t>Hash File Organization - Modification</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The data record that needs to be updated is first searched using hash function, and then the data record is updated. For example, we want to update the record with EMPNO 7369:</a:t>
            </a:r>
          </a:p>
        </p:txBody>
      </p:sp>
      <p:pic>
        <p:nvPicPr>
          <p:cNvPr id="8" name="Picture 7">
            <a:extLst>
              <a:ext uri="{FF2B5EF4-FFF2-40B4-BE49-F238E27FC236}">
                <a16:creationId xmlns:a16="http://schemas.microsoft.com/office/drawing/2014/main" id="{0717C026-04A3-4805-9861-F3390C6C4918}"/>
              </a:ext>
            </a:extLst>
          </p:cNvPr>
          <p:cNvPicPr>
            <a:picLocks noChangeAspect="1"/>
          </p:cNvPicPr>
          <p:nvPr/>
        </p:nvPicPr>
        <p:blipFill>
          <a:blip r:embed="rId3"/>
          <a:stretch>
            <a:fillRect/>
          </a:stretch>
        </p:blipFill>
        <p:spPr>
          <a:xfrm>
            <a:off x="2016349" y="2835480"/>
            <a:ext cx="8159301" cy="3586664"/>
          </a:xfrm>
          <a:prstGeom prst="rect">
            <a:avLst/>
          </a:prstGeom>
        </p:spPr>
      </p:pic>
    </p:spTree>
    <p:extLst>
      <p:ext uri="{BB962C8B-B14F-4D97-AF65-F5344CB8AC3E}">
        <p14:creationId xmlns:p14="http://schemas.microsoft.com/office/powerpoint/2010/main" val="967302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6C-679C-4396-A628-3D7BAC50BA20}"/>
              </a:ext>
            </a:extLst>
          </p:cNvPr>
          <p:cNvSpPr>
            <a:spLocks noGrp="1"/>
          </p:cNvSpPr>
          <p:nvPr>
            <p:ph type="ctrTitle"/>
          </p:nvPr>
        </p:nvSpPr>
        <p:spPr/>
        <p:txBody>
          <a:bodyPr/>
          <a:lstStyle/>
          <a:p>
            <a:r>
              <a:rPr lang="en-US" b="1" dirty="0">
                <a:solidFill>
                  <a:schemeClr val="bg1"/>
                </a:solidFill>
              </a:rPr>
              <a:t>Hash File Organization – </a:t>
            </a:r>
            <a:br>
              <a:rPr lang="en-US" b="1" dirty="0">
                <a:solidFill>
                  <a:schemeClr val="bg1"/>
                </a:solidFill>
              </a:rPr>
            </a:br>
            <a:r>
              <a:rPr lang="en-US" b="1" dirty="0">
                <a:solidFill>
                  <a:schemeClr val="bg1"/>
                </a:solidFill>
              </a:rPr>
              <a:t>Types of Hashing</a:t>
            </a:r>
          </a:p>
        </p:txBody>
      </p:sp>
    </p:spTree>
    <p:extLst>
      <p:ext uri="{BB962C8B-B14F-4D97-AF65-F5344CB8AC3E}">
        <p14:creationId xmlns:p14="http://schemas.microsoft.com/office/powerpoint/2010/main" val="25538777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6C-679C-4396-A628-3D7BAC50BA20}"/>
              </a:ext>
            </a:extLst>
          </p:cNvPr>
          <p:cNvSpPr>
            <a:spLocks noGrp="1"/>
          </p:cNvSpPr>
          <p:nvPr>
            <p:ph type="ctrTitle"/>
          </p:nvPr>
        </p:nvSpPr>
        <p:spPr/>
        <p:txBody>
          <a:bodyPr/>
          <a:lstStyle/>
          <a:p>
            <a:r>
              <a:rPr lang="en-US" b="1" dirty="0">
                <a:solidFill>
                  <a:schemeClr val="bg1"/>
                </a:solidFill>
              </a:rPr>
              <a:t>Introduction to File Organization</a:t>
            </a:r>
          </a:p>
        </p:txBody>
      </p:sp>
    </p:spTree>
    <p:extLst>
      <p:ext uri="{BB962C8B-B14F-4D97-AF65-F5344CB8AC3E}">
        <p14:creationId xmlns:p14="http://schemas.microsoft.com/office/powerpoint/2010/main" val="2706339111"/>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211553" cy="1325563"/>
          </a:xfrm>
        </p:spPr>
        <p:txBody>
          <a:bodyPr>
            <a:normAutofit fontScale="90000"/>
          </a:bodyPr>
          <a:lstStyle/>
          <a:p>
            <a:pPr algn="ctr"/>
            <a:r>
              <a:rPr lang="en-US" sz="4800" dirty="0">
                <a:solidFill>
                  <a:schemeClr val="bg1"/>
                </a:solidFill>
                <a:latin typeface="Abel" panose="02000506030000020004" pitchFamily="2" charset="0"/>
              </a:rPr>
              <a:t>Hash File Organization – Types of Hashing</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There are two types of hashing:</a:t>
            </a:r>
          </a:p>
          <a:p>
            <a:pPr algn="just"/>
            <a:r>
              <a:rPr lang="en-US" sz="2400" b="1" dirty="0">
                <a:solidFill>
                  <a:schemeClr val="accent1">
                    <a:lumMod val="50000"/>
                  </a:schemeClr>
                </a:solidFill>
                <a:latin typeface="Abel" panose="02000506030000020004" pitchFamily="2" charset="0"/>
              </a:rPr>
              <a:t>Static Hashing: Further subdivided into:</a:t>
            </a:r>
          </a:p>
          <a:p>
            <a:pPr lvl="5" algn="just"/>
            <a:r>
              <a:rPr lang="en-US" sz="2400" b="1" dirty="0">
                <a:solidFill>
                  <a:schemeClr val="accent1">
                    <a:lumMod val="50000"/>
                  </a:schemeClr>
                </a:solidFill>
                <a:latin typeface="Abel" panose="02000506030000020004" pitchFamily="2" charset="0"/>
              </a:rPr>
              <a:t>Open Hashing</a:t>
            </a:r>
          </a:p>
          <a:p>
            <a:pPr lvl="5" algn="just"/>
            <a:r>
              <a:rPr lang="en-US" sz="2400" b="1" dirty="0">
                <a:solidFill>
                  <a:schemeClr val="accent1">
                    <a:lumMod val="50000"/>
                  </a:schemeClr>
                </a:solidFill>
                <a:latin typeface="Abel" panose="02000506030000020004" pitchFamily="2" charset="0"/>
              </a:rPr>
              <a:t>Closed Hashing</a:t>
            </a:r>
          </a:p>
          <a:p>
            <a:pPr algn="just"/>
            <a:r>
              <a:rPr lang="en-US" sz="2600" b="1" dirty="0">
                <a:solidFill>
                  <a:schemeClr val="accent1">
                    <a:lumMod val="50000"/>
                  </a:schemeClr>
                </a:solidFill>
                <a:latin typeface="Abel" panose="02000506030000020004" pitchFamily="2" charset="0"/>
              </a:rPr>
              <a:t>Dynamic Hashing</a:t>
            </a:r>
          </a:p>
        </p:txBody>
      </p:sp>
    </p:spTree>
    <p:extLst>
      <p:ext uri="{BB962C8B-B14F-4D97-AF65-F5344CB8AC3E}">
        <p14:creationId xmlns:p14="http://schemas.microsoft.com/office/powerpoint/2010/main" val="34463901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211553" cy="1325563"/>
          </a:xfrm>
        </p:spPr>
        <p:txBody>
          <a:bodyPr>
            <a:normAutofit fontScale="90000"/>
          </a:bodyPr>
          <a:lstStyle/>
          <a:p>
            <a:pPr algn="ctr"/>
            <a:r>
              <a:rPr lang="en-US" sz="4800" dirty="0">
                <a:solidFill>
                  <a:schemeClr val="bg1"/>
                </a:solidFill>
                <a:latin typeface="Abel" panose="02000506030000020004" pitchFamily="2" charset="0"/>
              </a:rPr>
              <a:t>Hash File Organization – Static Hashing</a:t>
            </a:r>
          </a:p>
        </p:txBody>
      </p:sp>
      <p:sp>
        <p:nvSpPr>
          <p:cNvPr id="3" name="Content Placeholder 2"/>
          <p:cNvSpPr>
            <a:spLocks noGrp="1"/>
          </p:cNvSpPr>
          <p:nvPr>
            <p:ph idx="1"/>
          </p:nvPr>
        </p:nvSpPr>
        <p:spPr>
          <a:xfrm>
            <a:off x="838200" y="1761947"/>
            <a:ext cx="10515600" cy="4536216"/>
          </a:xfrm>
        </p:spPr>
        <p:txBody>
          <a:bodyPr>
            <a:normAutofit/>
          </a:bodyPr>
          <a:lstStyle/>
          <a:p>
            <a:pPr algn="just"/>
            <a:r>
              <a:rPr lang="en-US" sz="2400" b="1" dirty="0">
                <a:solidFill>
                  <a:schemeClr val="accent1">
                    <a:lumMod val="50000"/>
                  </a:schemeClr>
                </a:solidFill>
                <a:latin typeface="Abel" panose="02000506030000020004" pitchFamily="2" charset="0"/>
              </a:rPr>
              <a:t>In this type of hashing, the number of data buckets always remains the same.</a:t>
            </a:r>
          </a:p>
          <a:p>
            <a:pPr algn="just"/>
            <a:r>
              <a:rPr lang="en-US" sz="2400" b="1" dirty="0">
                <a:solidFill>
                  <a:schemeClr val="accent1">
                    <a:lumMod val="50000"/>
                  </a:schemeClr>
                </a:solidFill>
                <a:latin typeface="Abel" panose="02000506030000020004" pitchFamily="2" charset="0"/>
              </a:rPr>
              <a:t>The hash function always computes the same address for a particular record.</a:t>
            </a:r>
          </a:p>
          <a:p>
            <a:pPr algn="just"/>
            <a:r>
              <a:rPr lang="en-US" sz="2400" b="1" dirty="0">
                <a:solidFill>
                  <a:schemeClr val="accent1">
                    <a:lumMod val="50000"/>
                  </a:schemeClr>
                </a:solidFill>
                <a:latin typeface="Abel" panose="02000506030000020004" pitchFamily="2" charset="0"/>
              </a:rPr>
              <a:t>For example: for EMPNO = 7369 with mod 9 hash function will always generate 7. There will not be any changes to the data bucket address.</a:t>
            </a:r>
          </a:p>
          <a:p>
            <a:pPr algn="just"/>
            <a:r>
              <a:rPr lang="en-US" sz="2400" b="1" dirty="0">
                <a:solidFill>
                  <a:schemeClr val="accent1">
                    <a:lumMod val="50000"/>
                  </a:schemeClr>
                </a:solidFill>
                <a:latin typeface="Abel" panose="02000506030000020004" pitchFamily="2" charset="0"/>
              </a:rPr>
              <a:t>If the number of data buckets always remain the same, at some point all the buckets will be full and there will remain no empty space. This is called bucket overflow and can be fixed using the following methods:</a:t>
            </a:r>
          </a:p>
          <a:p>
            <a:pPr lvl="1" algn="just"/>
            <a:r>
              <a:rPr lang="en-US" sz="2000" b="1" dirty="0">
                <a:solidFill>
                  <a:schemeClr val="accent1">
                    <a:lumMod val="50000"/>
                  </a:schemeClr>
                </a:solidFill>
                <a:latin typeface="Abel" panose="02000506030000020004" pitchFamily="2" charset="0"/>
              </a:rPr>
              <a:t>Open Hashing</a:t>
            </a:r>
          </a:p>
          <a:p>
            <a:pPr lvl="1" algn="just"/>
            <a:r>
              <a:rPr lang="en-US" sz="2000" b="1" dirty="0">
                <a:solidFill>
                  <a:schemeClr val="accent1">
                    <a:lumMod val="50000"/>
                  </a:schemeClr>
                </a:solidFill>
                <a:latin typeface="Abel" panose="02000506030000020004" pitchFamily="2" charset="0"/>
              </a:rPr>
              <a:t>Closed Hashing</a:t>
            </a:r>
          </a:p>
        </p:txBody>
      </p:sp>
    </p:spTree>
    <p:extLst>
      <p:ext uri="{BB962C8B-B14F-4D97-AF65-F5344CB8AC3E}">
        <p14:creationId xmlns:p14="http://schemas.microsoft.com/office/powerpoint/2010/main" val="1361934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211553" cy="1325563"/>
          </a:xfrm>
        </p:spPr>
        <p:txBody>
          <a:bodyPr>
            <a:normAutofit fontScale="90000"/>
          </a:bodyPr>
          <a:lstStyle/>
          <a:p>
            <a:pPr algn="ctr"/>
            <a:r>
              <a:rPr lang="en-US" sz="4800" dirty="0">
                <a:solidFill>
                  <a:schemeClr val="bg1"/>
                </a:solidFill>
                <a:latin typeface="Abel" panose="02000506030000020004" pitchFamily="2" charset="0"/>
              </a:rPr>
              <a:t>Hash File Organization – Open Hashing</a:t>
            </a:r>
          </a:p>
        </p:txBody>
      </p:sp>
      <p:sp>
        <p:nvSpPr>
          <p:cNvPr id="3" name="Content Placeholder 2"/>
          <p:cNvSpPr>
            <a:spLocks noGrp="1"/>
          </p:cNvSpPr>
          <p:nvPr>
            <p:ph idx="1"/>
          </p:nvPr>
        </p:nvSpPr>
        <p:spPr>
          <a:xfrm>
            <a:off x="838200" y="1761947"/>
            <a:ext cx="10515600" cy="4536216"/>
          </a:xfrm>
        </p:spPr>
        <p:txBody>
          <a:bodyPr>
            <a:normAutofit/>
          </a:bodyPr>
          <a:lstStyle/>
          <a:p>
            <a:pPr algn="just"/>
            <a:r>
              <a:rPr lang="en-US" sz="2400" b="1" dirty="0">
                <a:solidFill>
                  <a:schemeClr val="accent1">
                    <a:lumMod val="50000"/>
                  </a:schemeClr>
                </a:solidFill>
                <a:latin typeface="Abel" panose="02000506030000020004" pitchFamily="2" charset="0"/>
              </a:rPr>
              <a:t>If the hash function returns an address that is already filled, the system searches for the next empty slot and then that record is stored at the next available space.</a:t>
            </a:r>
          </a:p>
          <a:p>
            <a:pPr algn="just"/>
            <a:r>
              <a:rPr lang="en-US" sz="2400" b="1" dirty="0">
                <a:solidFill>
                  <a:schemeClr val="accent1">
                    <a:lumMod val="50000"/>
                  </a:schemeClr>
                </a:solidFill>
                <a:latin typeface="Abel" panose="02000506030000020004" pitchFamily="2" charset="0"/>
              </a:rPr>
              <a:t>Suppose that the address generated for the record R4 is 6 which is already filled, the system searches for the next free slot and links the record to that address i.e. 8. This method is also called Linear Probing.</a:t>
            </a:r>
          </a:p>
          <a:p>
            <a:pPr marL="0" indent="0" algn="just">
              <a:buNone/>
            </a:pPr>
            <a:endParaRPr lang="en-US" sz="2400" b="1" dirty="0">
              <a:solidFill>
                <a:schemeClr val="accent1">
                  <a:lumMod val="50000"/>
                </a:schemeClr>
              </a:solidFill>
              <a:latin typeface="Abel" panose="02000506030000020004" pitchFamily="2" charset="0"/>
            </a:endParaRPr>
          </a:p>
        </p:txBody>
      </p:sp>
      <p:pic>
        <p:nvPicPr>
          <p:cNvPr id="5" name="Picture 4">
            <a:extLst>
              <a:ext uri="{FF2B5EF4-FFF2-40B4-BE49-F238E27FC236}">
                <a16:creationId xmlns:a16="http://schemas.microsoft.com/office/drawing/2014/main" id="{BD1F2BA7-E664-45B9-825F-22246AB6C5D7}"/>
              </a:ext>
            </a:extLst>
          </p:cNvPr>
          <p:cNvPicPr>
            <a:picLocks noChangeAspect="1"/>
          </p:cNvPicPr>
          <p:nvPr/>
        </p:nvPicPr>
        <p:blipFill>
          <a:blip r:embed="rId3"/>
          <a:stretch>
            <a:fillRect/>
          </a:stretch>
        </p:blipFill>
        <p:spPr>
          <a:xfrm>
            <a:off x="4266944" y="4154739"/>
            <a:ext cx="3658111" cy="2143424"/>
          </a:xfrm>
          <a:prstGeom prst="rect">
            <a:avLst/>
          </a:prstGeom>
        </p:spPr>
      </p:pic>
    </p:spTree>
    <p:extLst>
      <p:ext uri="{BB962C8B-B14F-4D97-AF65-F5344CB8AC3E}">
        <p14:creationId xmlns:p14="http://schemas.microsoft.com/office/powerpoint/2010/main" val="3570734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211553" cy="1325563"/>
          </a:xfrm>
        </p:spPr>
        <p:txBody>
          <a:bodyPr>
            <a:normAutofit fontScale="90000"/>
          </a:bodyPr>
          <a:lstStyle/>
          <a:p>
            <a:pPr algn="ctr"/>
            <a:r>
              <a:rPr lang="en-US" sz="4800" dirty="0">
                <a:solidFill>
                  <a:schemeClr val="bg1"/>
                </a:solidFill>
                <a:latin typeface="Abel" panose="02000506030000020004" pitchFamily="2" charset="0"/>
              </a:rPr>
              <a:t>Hash File Organization – Closed Hashing</a:t>
            </a:r>
          </a:p>
        </p:txBody>
      </p:sp>
      <p:sp>
        <p:nvSpPr>
          <p:cNvPr id="3" name="Content Placeholder 2"/>
          <p:cNvSpPr>
            <a:spLocks noGrp="1"/>
          </p:cNvSpPr>
          <p:nvPr>
            <p:ph idx="1"/>
          </p:nvPr>
        </p:nvSpPr>
        <p:spPr>
          <a:xfrm>
            <a:off x="838200" y="1761947"/>
            <a:ext cx="10515600" cy="4536216"/>
          </a:xfrm>
        </p:spPr>
        <p:txBody>
          <a:bodyPr>
            <a:normAutofit/>
          </a:bodyPr>
          <a:lstStyle/>
          <a:p>
            <a:pPr algn="just"/>
            <a:r>
              <a:rPr lang="en-US" sz="2400" b="1" dirty="0">
                <a:solidFill>
                  <a:schemeClr val="accent1">
                    <a:lumMod val="50000"/>
                  </a:schemeClr>
                </a:solidFill>
                <a:latin typeface="Abel" panose="02000506030000020004" pitchFamily="2" charset="0"/>
              </a:rPr>
              <a:t>In this type of hashing, a new data bucket is allocated with same address and is linked to the filled data bucket much similar to a linked list.</a:t>
            </a:r>
          </a:p>
          <a:p>
            <a:pPr algn="just"/>
            <a:r>
              <a:rPr lang="en-US" sz="2400" b="1" dirty="0">
                <a:solidFill>
                  <a:schemeClr val="accent1">
                    <a:lumMod val="50000"/>
                  </a:schemeClr>
                </a:solidFill>
                <a:latin typeface="Abel" panose="02000506030000020004" pitchFamily="2" charset="0"/>
              </a:rPr>
              <a:t>Suppose that the address generated for the record R4 is 6 which is already filled, the system allocates a new data bucket and links it to the already filled data bucket. This method is also called Overflow Chaining.</a:t>
            </a:r>
          </a:p>
          <a:p>
            <a:pPr marL="0" indent="0" algn="just">
              <a:buNone/>
            </a:pPr>
            <a:endParaRPr lang="en-US" sz="2600" b="1" dirty="0">
              <a:solidFill>
                <a:schemeClr val="accent1">
                  <a:lumMod val="50000"/>
                </a:schemeClr>
              </a:solidFill>
              <a:latin typeface="Abel" panose="02000506030000020004" pitchFamily="2" charset="0"/>
            </a:endParaRPr>
          </a:p>
        </p:txBody>
      </p:sp>
      <p:pic>
        <p:nvPicPr>
          <p:cNvPr id="6" name="Picture 5">
            <a:extLst>
              <a:ext uri="{FF2B5EF4-FFF2-40B4-BE49-F238E27FC236}">
                <a16:creationId xmlns:a16="http://schemas.microsoft.com/office/drawing/2014/main" id="{495559E4-7C4D-40C7-AA54-3FDA8677FB50}"/>
              </a:ext>
            </a:extLst>
          </p:cNvPr>
          <p:cNvPicPr>
            <a:picLocks noChangeAspect="1"/>
          </p:cNvPicPr>
          <p:nvPr/>
        </p:nvPicPr>
        <p:blipFill>
          <a:blip r:embed="rId3"/>
          <a:stretch>
            <a:fillRect/>
          </a:stretch>
        </p:blipFill>
        <p:spPr>
          <a:xfrm>
            <a:off x="3238101" y="3828939"/>
            <a:ext cx="5715798" cy="2469224"/>
          </a:xfrm>
          <a:prstGeom prst="rect">
            <a:avLst/>
          </a:prstGeom>
        </p:spPr>
      </p:pic>
    </p:spTree>
    <p:extLst>
      <p:ext uri="{BB962C8B-B14F-4D97-AF65-F5344CB8AC3E}">
        <p14:creationId xmlns:p14="http://schemas.microsoft.com/office/powerpoint/2010/main" val="1963788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211553" cy="1325563"/>
          </a:xfrm>
        </p:spPr>
        <p:txBody>
          <a:bodyPr>
            <a:normAutofit fontScale="90000"/>
          </a:bodyPr>
          <a:lstStyle/>
          <a:p>
            <a:pPr algn="ctr"/>
            <a:r>
              <a:rPr lang="en-US" sz="4800" dirty="0">
                <a:solidFill>
                  <a:schemeClr val="bg1"/>
                </a:solidFill>
                <a:latin typeface="Abel" panose="02000506030000020004" pitchFamily="2" charset="0"/>
              </a:rPr>
              <a:t>Hash File Organization – Dynamic Hashing</a:t>
            </a:r>
          </a:p>
        </p:txBody>
      </p:sp>
      <p:sp>
        <p:nvSpPr>
          <p:cNvPr id="3" name="Content Placeholder 2"/>
          <p:cNvSpPr>
            <a:spLocks noGrp="1"/>
          </p:cNvSpPr>
          <p:nvPr>
            <p:ph idx="1"/>
          </p:nvPr>
        </p:nvSpPr>
        <p:spPr>
          <a:xfrm>
            <a:off x="838200" y="1761947"/>
            <a:ext cx="10515600" cy="4536216"/>
          </a:xfrm>
        </p:spPr>
        <p:txBody>
          <a:bodyPr>
            <a:normAutofit/>
          </a:bodyPr>
          <a:lstStyle/>
          <a:p>
            <a:pPr algn="just"/>
            <a:r>
              <a:rPr lang="en-US" sz="2600" b="1" dirty="0">
                <a:solidFill>
                  <a:schemeClr val="accent1">
                    <a:lumMod val="50000"/>
                  </a:schemeClr>
                </a:solidFill>
                <a:latin typeface="Abel" panose="02000506030000020004" pitchFamily="2" charset="0"/>
              </a:rPr>
              <a:t>In this type of hashing, the size of data buckets can vary.</a:t>
            </a:r>
          </a:p>
          <a:p>
            <a:pPr algn="just"/>
            <a:r>
              <a:rPr lang="en-US" sz="2600" b="1" dirty="0">
                <a:solidFill>
                  <a:schemeClr val="accent1">
                    <a:lumMod val="50000"/>
                  </a:schemeClr>
                </a:solidFill>
                <a:latin typeface="Abel" panose="02000506030000020004" pitchFamily="2" charset="0"/>
              </a:rPr>
              <a:t>The data buckets grow or shrink (added or removed dynamically) as the records increases or decreases.</a:t>
            </a:r>
          </a:p>
          <a:p>
            <a:pPr algn="just"/>
            <a:r>
              <a:rPr lang="en-US" sz="2600" b="1" dirty="0">
                <a:solidFill>
                  <a:schemeClr val="accent1">
                    <a:lumMod val="50000"/>
                  </a:schemeClr>
                </a:solidFill>
                <a:latin typeface="Abel" panose="02000506030000020004" pitchFamily="2" charset="0"/>
              </a:rPr>
              <a:t>Dynamic hashing is also known as extended hashing.</a:t>
            </a:r>
          </a:p>
          <a:p>
            <a:pPr algn="just"/>
            <a:r>
              <a:rPr lang="en-US" sz="2600" b="1" dirty="0">
                <a:solidFill>
                  <a:schemeClr val="accent1">
                    <a:lumMod val="50000"/>
                  </a:schemeClr>
                </a:solidFill>
                <a:latin typeface="Abel" panose="02000506030000020004" pitchFamily="2" charset="0"/>
              </a:rPr>
              <a:t>For example, we have three records R1, R2, R3, the hash function generates the addresses 1001, 0101, 1110 respectively for each record. Initially, only a part of the address is used to allocate data buckets.</a:t>
            </a:r>
          </a:p>
          <a:p>
            <a:pPr marL="0" indent="0" algn="just">
              <a:buNone/>
            </a:pPr>
            <a:endParaRPr lang="en-US" sz="2600" b="1" dirty="0">
              <a:solidFill>
                <a:schemeClr val="accent1">
                  <a:lumMod val="50000"/>
                </a:schemeClr>
              </a:solidFill>
              <a:latin typeface="Abel" panose="02000506030000020004" pitchFamily="2" charset="0"/>
            </a:endParaRPr>
          </a:p>
        </p:txBody>
      </p:sp>
      <p:pic>
        <p:nvPicPr>
          <p:cNvPr id="5" name="Picture 4">
            <a:extLst>
              <a:ext uri="{FF2B5EF4-FFF2-40B4-BE49-F238E27FC236}">
                <a16:creationId xmlns:a16="http://schemas.microsoft.com/office/drawing/2014/main" id="{B2CF4748-B4A7-4B26-A022-F48A9BB973CA}"/>
              </a:ext>
            </a:extLst>
          </p:cNvPr>
          <p:cNvPicPr>
            <a:picLocks noChangeAspect="1"/>
          </p:cNvPicPr>
          <p:nvPr/>
        </p:nvPicPr>
        <p:blipFill>
          <a:blip r:embed="rId3"/>
          <a:stretch>
            <a:fillRect/>
          </a:stretch>
        </p:blipFill>
        <p:spPr>
          <a:xfrm>
            <a:off x="4195021" y="4677802"/>
            <a:ext cx="3801958" cy="1325112"/>
          </a:xfrm>
          <a:prstGeom prst="rect">
            <a:avLst/>
          </a:prstGeom>
        </p:spPr>
      </p:pic>
    </p:spTree>
    <p:extLst>
      <p:ext uri="{BB962C8B-B14F-4D97-AF65-F5344CB8AC3E}">
        <p14:creationId xmlns:p14="http://schemas.microsoft.com/office/powerpoint/2010/main" val="2873605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211553" cy="1325563"/>
          </a:xfrm>
        </p:spPr>
        <p:txBody>
          <a:bodyPr>
            <a:normAutofit fontScale="90000"/>
          </a:bodyPr>
          <a:lstStyle/>
          <a:p>
            <a:pPr algn="ctr"/>
            <a:r>
              <a:rPr lang="en-US" sz="4800" dirty="0">
                <a:solidFill>
                  <a:schemeClr val="bg1"/>
                </a:solidFill>
                <a:latin typeface="Abel" panose="02000506030000020004" pitchFamily="2" charset="0"/>
              </a:rPr>
              <a:t>Hash File Organization – Dynamic Hashing</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As we can see, no bucket is left for R3 record. Now, to accommodate R3, the bucket grows and changes the address to 2 bits rather than 1 bit.</a:t>
            </a:r>
          </a:p>
          <a:p>
            <a:pPr marL="0" indent="0" algn="just">
              <a:buNone/>
            </a:pPr>
            <a:endParaRPr lang="en-US" sz="2600" b="1" dirty="0">
              <a:solidFill>
                <a:schemeClr val="accent1">
                  <a:lumMod val="50000"/>
                </a:schemeClr>
              </a:solidFill>
              <a:latin typeface="Abel" panose="02000506030000020004" pitchFamily="2" charset="0"/>
            </a:endParaRPr>
          </a:p>
        </p:txBody>
      </p:sp>
      <p:pic>
        <p:nvPicPr>
          <p:cNvPr id="6" name="Picture 5">
            <a:extLst>
              <a:ext uri="{FF2B5EF4-FFF2-40B4-BE49-F238E27FC236}">
                <a16:creationId xmlns:a16="http://schemas.microsoft.com/office/drawing/2014/main" id="{5E12C1F6-BB91-48B6-A212-777156F66E39}"/>
              </a:ext>
            </a:extLst>
          </p:cNvPr>
          <p:cNvPicPr>
            <a:picLocks noChangeAspect="1"/>
          </p:cNvPicPr>
          <p:nvPr/>
        </p:nvPicPr>
        <p:blipFill>
          <a:blip r:embed="rId3"/>
          <a:stretch>
            <a:fillRect/>
          </a:stretch>
        </p:blipFill>
        <p:spPr>
          <a:xfrm>
            <a:off x="3870649" y="3232706"/>
            <a:ext cx="4450701" cy="1798571"/>
          </a:xfrm>
          <a:prstGeom prst="rect">
            <a:avLst/>
          </a:prstGeom>
        </p:spPr>
      </p:pic>
    </p:spTree>
    <p:extLst>
      <p:ext uri="{BB962C8B-B14F-4D97-AF65-F5344CB8AC3E}">
        <p14:creationId xmlns:p14="http://schemas.microsoft.com/office/powerpoint/2010/main" val="29483169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6C-679C-4396-A628-3D7BAC50BA20}"/>
              </a:ext>
            </a:extLst>
          </p:cNvPr>
          <p:cNvSpPr>
            <a:spLocks noGrp="1"/>
          </p:cNvSpPr>
          <p:nvPr>
            <p:ph type="ctrTitle"/>
          </p:nvPr>
        </p:nvSpPr>
        <p:spPr/>
        <p:txBody>
          <a:bodyPr/>
          <a:lstStyle/>
          <a:p>
            <a:r>
              <a:rPr lang="en-US" b="1" dirty="0">
                <a:solidFill>
                  <a:schemeClr val="bg1"/>
                </a:solidFill>
              </a:rPr>
              <a:t>Hash File Organization – </a:t>
            </a:r>
            <a:br>
              <a:rPr lang="en-US" b="1" dirty="0">
                <a:solidFill>
                  <a:schemeClr val="bg1"/>
                </a:solidFill>
              </a:rPr>
            </a:br>
            <a:r>
              <a:rPr lang="en-US" b="1" dirty="0">
                <a:solidFill>
                  <a:schemeClr val="bg1"/>
                </a:solidFill>
              </a:rPr>
              <a:t>Pros and Cons</a:t>
            </a:r>
          </a:p>
        </p:txBody>
      </p:sp>
    </p:spTree>
    <p:extLst>
      <p:ext uri="{BB962C8B-B14F-4D97-AF65-F5344CB8AC3E}">
        <p14:creationId xmlns:p14="http://schemas.microsoft.com/office/powerpoint/2010/main" val="23816180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7211553" cy="1325563"/>
          </a:xfrm>
        </p:spPr>
        <p:txBody>
          <a:bodyPr>
            <a:normAutofit fontScale="90000"/>
          </a:bodyPr>
          <a:lstStyle/>
          <a:p>
            <a:pPr algn="ctr"/>
            <a:r>
              <a:rPr lang="en-US" sz="4800" dirty="0">
                <a:solidFill>
                  <a:schemeClr val="bg1"/>
                </a:solidFill>
                <a:latin typeface="Abel" panose="02000506030000020004" pitchFamily="2" charset="0"/>
              </a:rPr>
              <a:t>Hash File Organization – Pros and Cons</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Pros:</a:t>
            </a:r>
          </a:p>
          <a:p>
            <a:pPr algn="just"/>
            <a:r>
              <a:rPr lang="en-US" sz="2400" b="1" dirty="0">
                <a:solidFill>
                  <a:schemeClr val="accent1">
                    <a:lumMod val="50000"/>
                  </a:schemeClr>
                </a:solidFill>
                <a:latin typeface="Abel" panose="02000506030000020004" pitchFamily="2" charset="0"/>
              </a:rPr>
              <a:t>Record Access: </a:t>
            </a:r>
            <a:r>
              <a:rPr lang="en-US" sz="2400" dirty="0">
                <a:solidFill>
                  <a:schemeClr val="accent1">
                    <a:lumMod val="50000"/>
                  </a:schemeClr>
                </a:solidFill>
                <a:latin typeface="Abel" panose="02000506030000020004" pitchFamily="2" charset="0"/>
              </a:rPr>
              <a:t>Accessing a record is fast since the block address is known by hash function.</a:t>
            </a:r>
          </a:p>
          <a:p>
            <a:pPr algn="just"/>
            <a:r>
              <a:rPr lang="en-US" sz="2400" b="1" dirty="0">
                <a:solidFill>
                  <a:schemeClr val="accent1">
                    <a:lumMod val="50000"/>
                  </a:schemeClr>
                </a:solidFill>
                <a:latin typeface="Abel" panose="02000506030000020004" pitchFamily="2" charset="0"/>
              </a:rPr>
              <a:t>Ease in Operations:</a:t>
            </a:r>
            <a:r>
              <a:rPr lang="en-US" sz="2400" dirty="0">
                <a:solidFill>
                  <a:schemeClr val="accent1">
                    <a:lumMod val="50000"/>
                  </a:schemeClr>
                </a:solidFill>
                <a:latin typeface="Abel" panose="02000506030000020004" pitchFamily="2" charset="0"/>
              </a:rPr>
              <a:t> Records can easily be inserted, updated, or deleted.</a:t>
            </a:r>
          </a:p>
          <a:p>
            <a:pPr marL="0" indent="0" algn="just">
              <a:buNone/>
            </a:pPr>
            <a:r>
              <a:rPr lang="en-US" sz="2400" b="1" dirty="0">
                <a:solidFill>
                  <a:schemeClr val="accent1">
                    <a:lumMod val="50000"/>
                  </a:schemeClr>
                </a:solidFill>
                <a:latin typeface="Abel" panose="02000506030000020004" pitchFamily="2" charset="0"/>
              </a:rPr>
              <a:t>Cons:</a:t>
            </a:r>
          </a:p>
          <a:p>
            <a:pPr algn="just"/>
            <a:r>
              <a:rPr lang="en-US" sz="2400" b="1" dirty="0">
                <a:solidFill>
                  <a:schemeClr val="accent1">
                    <a:lumMod val="50000"/>
                  </a:schemeClr>
                </a:solidFill>
                <a:latin typeface="Abel" panose="02000506030000020004" pitchFamily="2" charset="0"/>
              </a:rPr>
              <a:t>Space Wastage: </a:t>
            </a:r>
            <a:r>
              <a:rPr lang="en-US" sz="2400" dirty="0">
                <a:solidFill>
                  <a:schemeClr val="accent1">
                    <a:lumMod val="50000"/>
                  </a:schemeClr>
                </a:solidFill>
                <a:latin typeface="Abel" panose="02000506030000020004" pitchFamily="2" charset="0"/>
              </a:rPr>
              <a:t>Wastage of space if the number of records is less, as the records are randomly stored in different locations.</a:t>
            </a:r>
          </a:p>
          <a:p>
            <a:pPr algn="just"/>
            <a:r>
              <a:rPr lang="en-US" sz="2400" b="1" dirty="0">
                <a:solidFill>
                  <a:schemeClr val="accent1">
                    <a:lumMod val="50000"/>
                  </a:schemeClr>
                </a:solidFill>
                <a:latin typeface="Abel" panose="02000506030000020004" pitchFamily="2" charset="0"/>
              </a:rPr>
              <a:t>Range Involving Queries: </a:t>
            </a:r>
            <a:r>
              <a:rPr lang="en-US" sz="2400" dirty="0">
                <a:solidFill>
                  <a:schemeClr val="accent1">
                    <a:lumMod val="50000"/>
                  </a:schemeClr>
                </a:solidFill>
                <a:latin typeface="Abel" panose="02000506030000020004" pitchFamily="2" charset="0"/>
              </a:rPr>
              <a:t>Queries involving range of an attribute value will be inefficient if hash file organization is used.</a:t>
            </a:r>
          </a:p>
          <a:p>
            <a:pPr algn="just"/>
            <a:r>
              <a:rPr lang="en-US" sz="2400" b="1" dirty="0">
                <a:solidFill>
                  <a:schemeClr val="accent1">
                    <a:lumMod val="50000"/>
                  </a:schemeClr>
                </a:solidFill>
                <a:latin typeface="Abel" panose="02000506030000020004" pitchFamily="2" charset="0"/>
              </a:rPr>
              <a:t>Non-hashed Attribute Queries:</a:t>
            </a:r>
            <a:r>
              <a:rPr lang="en-US" sz="2400" dirty="0">
                <a:solidFill>
                  <a:schemeClr val="accent1">
                    <a:lumMod val="50000"/>
                  </a:schemeClr>
                </a:solidFill>
                <a:latin typeface="Abel" panose="02000506030000020004" pitchFamily="2" charset="0"/>
              </a:rPr>
              <a:t> Queries made on non-hashed attribute may require searching the entire table.</a:t>
            </a:r>
          </a:p>
          <a:p>
            <a:pPr marL="0" indent="0" algn="just">
              <a:buNone/>
            </a:pPr>
            <a:endParaRPr lang="en-US" sz="2400" b="1" dirty="0">
              <a:solidFill>
                <a:schemeClr val="accent1">
                  <a:lumMod val="50000"/>
                </a:schemeClr>
              </a:solidFill>
              <a:latin typeface="Abel" panose="02000506030000020004" pitchFamily="2" charset="0"/>
            </a:endParaRPr>
          </a:p>
          <a:p>
            <a:pPr marL="0" indent="0" algn="just">
              <a:buNone/>
            </a:pPr>
            <a:endParaRPr lang="en-US" sz="2400" b="1" dirty="0">
              <a:solidFill>
                <a:schemeClr val="accent1">
                  <a:lumMod val="50000"/>
                </a:schemeClr>
              </a:solidFill>
              <a:latin typeface="Abel" panose="02000506030000020004" pitchFamily="2" charset="0"/>
            </a:endParaRPr>
          </a:p>
        </p:txBody>
      </p:sp>
    </p:spTree>
    <p:extLst>
      <p:ext uri="{BB962C8B-B14F-4D97-AF65-F5344CB8AC3E}">
        <p14:creationId xmlns:p14="http://schemas.microsoft.com/office/powerpoint/2010/main" val="37070846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8000" t="-9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53052" y="1044394"/>
            <a:ext cx="5512525" cy="3540669"/>
          </a:xfrm>
        </p:spPr>
        <p:txBody>
          <a:bodyPr>
            <a:noAutofit/>
          </a:bodyPr>
          <a:lstStyle/>
          <a:p>
            <a:pPr algn="ctr"/>
            <a:r>
              <a:rPr lang="en-US" sz="11500" b="1" spc="50" dirty="0">
                <a:ln w="9525" cmpd="sng">
                  <a:solidFill>
                    <a:schemeClr val="accent1"/>
                  </a:solidFill>
                  <a:prstDash val="solid"/>
                </a:ln>
                <a:solidFill>
                  <a:srgbClr val="70AD47">
                    <a:tint val="1000"/>
                  </a:srgbClr>
                </a:solidFill>
                <a:effectLst>
                  <a:glow rad="38100">
                    <a:schemeClr val="accent1">
                      <a:alpha val="40000"/>
                    </a:schemeClr>
                  </a:glow>
                  <a:outerShdw blurRad="50800" dist="38100" dir="2700000" algn="tl" rotWithShape="0">
                    <a:prstClr val="black">
                      <a:alpha val="40000"/>
                    </a:prstClr>
                  </a:outerShdw>
                </a:effectLst>
                <a:latin typeface="Aharoni" panose="02010803020104030203" pitchFamily="2" charset="-79"/>
                <a:cs typeface="Aharoni" panose="02010803020104030203" pitchFamily="2" charset="-79"/>
              </a:rPr>
              <a:t>THANK YOU</a:t>
            </a:r>
          </a:p>
        </p:txBody>
      </p:sp>
      <p:sp>
        <p:nvSpPr>
          <p:cNvPr id="3" name="Title 1">
            <a:extLst>
              <a:ext uri="{FF2B5EF4-FFF2-40B4-BE49-F238E27FC236}">
                <a16:creationId xmlns:a16="http://schemas.microsoft.com/office/drawing/2014/main" id="{EDE1C8FE-239E-4F08-B15C-07499052D571}"/>
              </a:ext>
            </a:extLst>
          </p:cNvPr>
          <p:cNvSpPr txBox="1">
            <a:spLocks/>
          </p:cNvSpPr>
          <p:nvPr/>
        </p:nvSpPr>
        <p:spPr>
          <a:xfrm>
            <a:off x="2299317" y="5813606"/>
            <a:ext cx="8131903" cy="10265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n w="38100">
                  <a:solidFill>
                    <a:schemeClr val="accent1">
                      <a:lumMod val="50000"/>
                    </a:schemeClr>
                  </a:solidFill>
                </a:ln>
                <a:solidFill>
                  <a:schemeClr val="bg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Your Questions </a:t>
            </a:r>
            <a:r>
              <a:rPr lang="en-US" sz="4000">
                <a:ln w="38100">
                  <a:solidFill>
                    <a:schemeClr val="accent1">
                      <a:lumMod val="50000"/>
                    </a:schemeClr>
                  </a:solidFill>
                </a:ln>
                <a:solidFill>
                  <a:schemeClr val="bg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rPr>
              <a:t>are welcomed!</a:t>
            </a:r>
            <a:endParaRPr lang="en-US" sz="4000" dirty="0">
              <a:ln w="38100">
                <a:solidFill>
                  <a:schemeClr val="accent1">
                    <a:lumMod val="50000"/>
                  </a:schemeClr>
                </a:solidFill>
              </a:ln>
              <a:solidFill>
                <a:schemeClr val="bg1"/>
              </a:solidFill>
              <a:effectLst>
                <a:outerShdw blurRad="38100" dist="19050" dir="2700000" algn="tl" rotWithShape="0">
                  <a:schemeClr val="dk1">
                    <a:alpha val="40000"/>
                  </a:schemeClr>
                </a:outerShdw>
              </a:effectLst>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7170457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4721773" cy="1325563"/>
          </a:xfrm>
        </p:spPr>
        <p:txBody>
          <a:bodyPr>
            <a:normAutofit/>
          </a:bodyPr>
          <a:lstStyle/>
          <a:p>
            <a:pPr algn="ctr"/>
            <a:r>
              <a:rPr lang="en-US" sz="4800" dirty="0">
                <a:solidFill>
                  <a:schemeClr val="bg1"/>
                </a:solidFill>
                <a:latin typeface="Abel" panose="02000506030000020004" pitchFamily="2" charset="0"/>
              </a:rPr>
              <a:t>File Organization</a:t>
            </a:r>
          </a:p>
        </p:txBody>
      </p:sp>
      <p:sp>
        <p:nvSpPr>
          <p:cNvPr id="3" name="Content Placeholder 2"/>
          <p:cNvSpPr>
            <a:spLocks noGrp="1"/>
          </p:cNvSpPr>
          <p:nvPr>
            <p:ph idx="1"/>
          </p:nvPr>
        </p:nvSpPr>
        <p:spPr>
          <a:xfrm>
            <a:off x="838200" y="1761947"/>
            <a:ext cx="10515600" cy="4536216"/>
          </a:xfrm>
        </p:spPr>
        <p:txBody>
          <a:bodyPr>
            <a:normAutofit fontScale="92500" lnSpcReduction="10000"/>
          </a:bodyPr>
          <a:lstStyle/>
          <a:p>
            <a:pPr marL="0" indent="0" algn="just">
              <a:buNone/>
            </a:pPr>
            <a:r>
              <a:rPr lang="en-US" sz="2400" b="1" dirty="0">
                <a:solidFill>
                  <a:schemeClr val="accent1">
                    <a:lumMod val="50000"/>
                  </a:schemeClr>
                </a:solidFill>
                <a:latin typeface="Abel" panose="02000506030000020004" pitchFamily="2" charset="0"/>
              </a:rPr>
              <a:t>What is File?</a:t>
            </a:r>
          </a:p>
          <a:p>
            <a:pPr marL="0" indent="0" algn="just">
              <a:buNone/>
            </a:pPr>
            <a:r>
              <a:rPr lang="en-US" sz="2400" b="1" dirty="0">
                <a:solidFill>
                  <a:schemeClr val="accent1">
                    <a:lumMod val="50000"/>
                  </a:schemeClr>
                </a:solidFill>
                <a:latin typeface="Abel" panose="02000506030000020004" pitchFamily="2" charset="0"/>
              </a:rPr>
              <a:t>	</a:t>
            </a:r>
            <a:r>
              <a:rPr lang="en-US" sz="2400" dirty="0">
                <a:solidFill>
                  <a:schemeClr val="accent1">
                    <a:lumMod val="50000"/>
                  </a:schemeClr>
                </a:solidFill>
                <a:latin typeface="Abel" panose="02000506030000020004" pitchFamily="2" charset="0"/>
              </a:rPr>
              <a:t>A file is  a named collection of related information that is recorded on secondary storage such as magnetic disks, magnetic tables and optical disks. Basically, file is an object on a computer that stores data, information, settings, or commands used with a computer program.</a:t>
            </a:r>
          </a:p>
          <a:p>
            <a:pPr marL="0" indent="0" algn="just">
              <a:buNone/>
            </a:pPr>
            <a:endParaRPr lang="en-US" sz="2400" dirty="0">
              <a:solidFill>
                <a:schemeClr val="accent1">
                  <a:lumMod val="50000"/>
                </a:schemeClr>
              </a:solidFill>
              <a:latin typeface="Abel" panose="02000506030000020004" pitchFamily="2" charset="0"/>
            </a:endParaRPr>
          </a:p>
          <a:p>
            <a:pPr marL="0" indent="0" algn="just">
              <a:buNone/>
            </a:pPr>
            <a:r>
              <a:rPr lang="en-US" sz="2400" dirty="0">
                <a:solidFill>
                  <a:schemeClr val="accent1">
                    <a:lumMod val="50000"/>
                  </a:schemeClr>
                </a:solidFill>
                <a:latin typeface="Abel" panose="02000506030000020004" pitchFamily="2" charset="0"/>
              </a:rPr>
              <a:t>File organization is a logical relationship among various records. This method defines how file records are mapped onto disk blocks. Storing the files in certain order is called file Organization.</a:t>
            </a:r>
          </a:p>
          <a:p>
            <a:pPr marL="0" indent="0" algn="just">
              <a:buNone/>
            </a:pPr>
            <a:r>
              <a:rPr lang="en-US" sz="2400" dirty="0">
                <a:solidFill>
                  <a:schemeClr val="accent1">
                    <a:lumMod val="50000"/>
                  </a:schemeClr>
                </a:solidFill>
                <a:latin typeface="Abel" panose="02000506030000020004" pitchFamily="2" charset="0"/>
              </a:rPr>
              <a:t>File organization is used to describe the way in which the records are stored in terms of blocks, and the blocks are placed on the storage medium. The first approach to map the database to the file is to use the several files and store only one fixed length record in any given file. An alternative approach is to structure our files so that we can contain multiple lengths for records.</a:t>
            </a:r>
          </a:p>
          <a:p>
            <a:pPr marL="0" indent="0" algn="just">
              <a:buNone/>
            </a:pPr>
            <a:endParaRPr lang="en-US" sz="2400" dirty="0">
              <a:solidFill>
                <a:schemeClr val="accent1">
                  <a:lumMod val="50000"/>
                </a:schemeClr>
              </a:solidFill>
              <a:latin typeface="Abel" panose="02000506030000020004" pitchFamily="2" charset="0"/>
            </a:endParaRPr>
          </a:p>
        </p:txBody>
      </p:sp>
    </p:spTree>
    <p:extLst>
      <p:ext uri="{BB962C8B-B14F-4D97-AF65-F5344CB8AC3E}">
        <p14:creationId xmlns:p14="http://schemas.microsoft.com/office/powerpoint/2010/main" val="989608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6C-679C-4396-A628-3D7BAC50BA20}"/>
              </a:ext>
            </a:extLst>
          </p:cNvPr>
          <p:cNvSpPr>
            <a:spLocks noGrp="1"/>
          </p:cNvSpPr>
          <p:nvPr>
            <p:ph type="ctrTitle"/>
          </p:nvPr>
        </p:nvSpPr>
        <p:spPr/>
        <p:txBody>
          <a:bodyPr/>
          <a:lstStyle/>
          <a:p>
            <a:r>
              <a:rPr lang="en-US" b="1" dirty="0">
                <a:solidFill>
                  <a:schemeClr val="bg1"/>
                </a:solidFill>
              </a:rPr>
              <a:t>Objectives of File Organization</a:t>
            </a:r>
          </a:p>
        </p:txBody>
      </p:sp>
    </p:spTree>
    <p:extLst>
      <p:ext uri="{BB962C8B-B14F-4D97-AF65-F5344CB8AC3E}">
        <p14:creationId xmlns:p14="http://schemas.microsoft.com/office/powerpoint/2010/main" val="32170923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6924490" cy="1325563"/>
          </a:xfrm>
        </p:spPr>
        <p:txBody>
          <a:bodyPr>
            <a:normAutofit fontScale="90000"/>
          </a:bodyPr>
          <a:lstStyle/>
          <a:p>
            <a:pPr algn="ctr"/>
            <a:r>
              <a:rPr lang="en-US" sz="4800" dirty="0">
                <a:solidFill>
                  <a:schemeClr val="bg1"/>
                </a:solidFill>
                <a:latin typeface="Abel" panose="02000506030000020004" pitchFamily="2" charset="0"/>
              </a:rPr>
              <a:t>Objectives – File Organization</a:t>
            </a:r>
          </a:p>
        </p:txBody>
      </p:sp>
      <p:sp>
        <p:nvSpPr>
          <p:cNvPr id="3" name="Content Placeholder 2"/>
          <p:cNvSpPr>
            <a:spLocks noGrp="1"/>
          </p:cNvSpPr>
          <p:nvPr>
            <p:ph idx="1"/>
          </p:nvPr>
        </p:nvSpPr>
        <p:spPr>
          <a:xfrm>
            <a:off x="838200" y="1761947"/>
            <a:ext cx="10515600" cy="4536216"/>
          </a:xfrm>
        </p:spPr>
        <p:txBody>
          <a:bodyPr>
            <a:normAutofit/>
          </a:bodyPr>
          <a:lstStyle/>
          <a:p>
            <a:pPr algn="just"/>
            <a:r>
              <a:rPr lang="en-US" sz="2400" b="1" dirty="0">
                <a:solidFill>
                  <a:schemeClr val="accent1">
                    <a:lumMod val="50000"/>
                  </a:schemeClr>
                </a:solidFill>
                <a:latin typeface="Abel" panose="02000506030000020004" pitchFamily="2" charset="0"/>
              </a:rPr>
              <a:t>It contains an optimal selection of records, i.e., records can be selected as fast as possible.</a:t>
            </a:r>
          </a:p>
          <a:p>
            <a:pPr algn="just"/>
            <a:r>
              <a:rPr lang="en-US" sz="2400" b="1" dirty="0">
                <a:solidFill>
                  <a:schemeClr val="accent1">
                    <a:lumMod val="50000"/>
                  </a:schemeClr>
                </a:solidFill>
                <a:latin typeface="Abel" panose="02000506030000020004" pitchFamily="2" charset="0"/>
              </a:rPr>
              <a:t>To perform insert, delete or update transaction on the records should be quick and easy.</a:t>
            </a:r>
          </a:p>
          <a:p>
            <a:pPr algn="just"/>
            <a:r>
              <a:rPr lang="en-US" sz="2400" b="1" dirty="0">
                <a:solidFill>
                  <a:schemeClr val="accent1">
                    <a:lumMod val="50000"/>
                  </a:schemeClr>
                </a:solidFill>
                <a:latin typeface="Abel" panose="02000506030000020004" pitchFamily="2" charset="0"/>
              </a:rPr>
              <a:t>The duplicate records cannot be induced as a result of insert, update or delete.</a:t>
            </a:r>
          </a:p>
          <a:p>
            <a:pPr algn="just"/>
            <a:r>
              <a:rPr lang="en-US" sz="2400" b="1" dirty="0">
                <a:solidFill>
                  <a:schemeClr val="accent1">
                    <a:lumMod val="50000"/>
                  </a:schemeClr>
                </a:solidFill>
                <a:latin typeface="Abel" panose="02000506030000020004" pitchFamily="2" charset="0"/>
              </a:rPr>
              <a:t>For the minimal cost of storage, records should be stored efficiently.</a:t>
            </a:r>
          </a:p>
        </p:txBody>
      </p:sp>
    </p:spTree>
    <p:extLst>
      <p:ext uri="{BB962C8B-B14F-4D97-AF65-F5344CB8AC3E}">
        <p14:creationId xmlns:p14="http://schemas.microsoft.com/office/powerpoint/2010/main" val="3240493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CED6C-679C-4396-A628-3D7BAC50BA20}"/>
              </a:ext>
            </a:extLst>
          </p:cNvPr>
          <p:cNvSpPr>
            <a:spLocks noGrp="1"/>
          </p:cNvSpPr>
          <p:nvPr>
            <p:ph type="ctrTitle"/>
          </p:nvPr>
        </p:nvSpPr>
        <p:spPr/>
        <p:txBody>
          <a:bodyPr/>
          <a:lstStyle/>
          <a:p>
            <a:r>
              <a:rPr lang="en-US" b="1" dirty="0">
                <a:solidFill>
                  <a:schemeClr val="bg1"/>
                </a:solidFill>
              </a:rPr>
              <a:t>Types of File Organization</a:t>
            </a:r>
          </a:p>
        </p:txBody>
      </p:sp>
    </p:spTree>
    <p:extLst>
      <p:ext uri="{BB962C8B-B14F-4D97-AF65-F5344CB8AC3E}">
        <p14:creationId xmlns:p14="http://schemas.microsoft.com/office/powerpoint/2010/main" val="344860939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475" y="42041"/>
            <a:ext cx="6036595" cy="1325563"/>
          </a:xfrm>
        </p:spPr>
        <p:txBody>
          <a:bodyPr>
            <a:normAutofit fontScale="90000"/>
          </a:bodyPr>
          <a:lstStyle/>
          <a:p>
            <a:pPr algn="ctr"/>
            <a:r>
              <a:rPr lang="en-US" sz="4800" dirty="0">
                <a:solidFill>
                  <a:schemeClr val="bg1"/>
                </a:solidFill>
                <a:latin typeface="Abel" panose="02000506030000020004" pitchFamily="2" charset="0"/>
              </a:rPr>
              <a:t>Types – File Organization</a:t>
            </a:r>
          </a:p>
        </p:txBody>
      </p:sp>
      <p:sp>
        <p:nvSpPr>
          <p:cNvPr id="3" name="Content Placeholder 2"/>
          <p:cNvSpPr>
            <a:spLocks noGrp="1"/>
          </p:cNvSpPr>
          <p:nvPr>
            <p:ph idx="1"/>
          </p:nvPr>
        </p:nvSpPr>
        <p:spPr>
          <a:xfrm>
            <a:off x="838200" y="1761947"/>
            <a:ext cx="10515600" cy="4536216"/>
          </a:xfrm>
        </p:spPr>
        <p:txBody>
          <a:bodyPr>
            <a:normAutofit/>
          </a:bodyPr>
          <a:lstStyle/>
          <a:p>
            <a:pPr marL="0" indent="0" algn="just">
              <a:buNone/>
            </a:pPr>
            <a:r>
              <a:rPr lang="en-US" sz="2400" b="1" dirty="0">
                <a:solidFill>
                  <a:schemeClr val="accent1">
                    <a:lumMod val="50000"/>
                  </a:schemeClr>
                </a:solidFill>
                <a:latin typeface="Abel" panose="02000506030000020004" pitchFamily="2" charset="0"/>
              </a:rPr>
              <a:t>The type and frequency of access can be determined by the type of file organization which was used for a given set of records. </a:t>
            </a:r>
          </a:p>
          <a:p>
            <a:pPr marL="0" indent="0" algn="just">
              <a:buNone/>
            </a:pPr>
            <a:r>
              <a:rPr lang="en-US" sz="2400" b="1" dirty="0">
                <a:solidFill>
                  <a:schemeClr val="accent1">
                    <a:lumMod val="50000"/>
                  </a:schemeClr>
                </a:solidFill>
                <a:latin typeface="Abel" panose="02000506030000020004" pitchFamily="2" charset="0"/>
              </a:rPr>
              <a:t>Several types of File Organizations are:</a:t>
            </a:r>
          </a:p>
          <a:p>
            <a:pPr algn="just"/>
            <a:r>
              <a:rPr lang="en-US" sz="2400" b="1" dirty="0">
                <a:solidFill>
                  <a:schemeClr val="accent1">
                    <a:lumMod val="50000"/>
                  </a:schemeClr>
                </a:solidFill>
                <a:latin typeface="Abel" panose="02000506030000020004" pitchFamily="2" charset="0"/>
              </a:rPr>
              <a:t>Sequential File Organization</a:t>
            </a:r>
          </a:p>
          <a:p>
            <a:pPr algn="just"/>
            <a:r>
              <a:rPr lang="en-US" sz="2400" b="1" dirty="0">
                <a:solidFill>
                  <a:schemeClr val="accent1">
                    <a:lumMod val="50000"/>
                  </a:schemeClr>
                </a:solidFill>
                <a:latin typeface="Abel" panose="02000506030000020004" pitchFamily="2" charset="0"/>
              </a:rPr>
              <a:t>Heap File Organization</a:t>
            </a:r>
          </a:p>
          <a:p>
            <a:pPr algn="just"/>
            <a:r>
              <a:rPr lang="en-US" sz="2400" b="1" dirty="0">
                <a:solidFill>
                  <a:schemeClr val="accent1">
                    <a:lumMod val="50000"/>
                  </a:schemeClr>
                </a:solidFill>
                <a:latin typeface="Abel" panose="02000506030000020004" pitchFamily="2" charset="0"/>
              </a:rPr>
              <a:t>Hash File Organization</a:t>
            </a:r>
          </a:p>
          <a:p>
            <a:pPr algn="just"/>
            <a:r>
              <a:rPr lang="en-US" sz="2400" b="1" dirty="0">
                <a:solidFill>
                  <a:schemeClr val="accent1">
                    <a:lumMod val="50000"/>
                  </a:schemeClr>
                </a:solidFill>
                <a:latin typeface="Abel" panose="02000506030000020004" pitchFamily="2" charset="0"/>
              </a:rPr>
              <a:t>B+ Tree File Organization</a:t>
            </a:r>
          </a:p>
          <a:p>
            <a:pPr algn="just"/>
            <a:r>
              <a:rPr lang="en-US" sz="2400" b="1" dirty="0">
                <a:solidFill>
                  <a:schemeClr val="accent1">
                    <a:lumMod val="50000"/>
                  </a:schemeClr>
                </a:solidFill>
                <a:latin typeface="Abel" panose="02000506030000020004" pitchFamily="2" charset="0"/>
              </a:rPr>
              <a:t>Clustered File Organization</a:t>
            </a:r>
          </a:p>
        </p:txBody>
      </p:sp>
    </p:spTree>
    <p:extLst>
      <p:ext uri="{BB962C8B-B14F-4D97-AF65-F5344CB8AC3E}">
        <p14:creationId xmlns:p14="http://schemas.microsoft.com/office/powerpoint/2010/main" val="3635432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1158</TotalTime>
  <Words>2641</Words>
  <Application>Microsoft Office PowerPoint</Application>
  <PresentationFormat>Widescreen</PresentationFormat>
  <Paragraphs>147</Paragraphs>
  <Slides>48</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48</vt:i4>
      </vt:variant>
    </vt:vector>
  </HeadingPairs>
  <TitlesOfParts>
    <vt:vector size="58" baseType="lpstr">
      <vt:lpstr>Abel</vt:lpstr>
      <vt:lpstr>Aharoni</vt:lpstr>
      <vt:lpstr>Arial</vt:lpstr>
      <vt:lpstr>Calibri</vt:lpstr>
      <vt:lpstr>Calibri Light</vt:lpstr>
      <vt:lpstr>Segoe UI</vt:lpstr>
      <vt:lpstr>Trebuchet MS</vt:lpstr>
      <vt:lpstr>Wingdings</vt:lpstr>
      <vt:lpstr>Office Theme</vt:lpstr>
      <vt:lpstr>1_Office Theme</vt:lpstr>
      <vt:lpstr>PowerPoint Presentation</vt:lpstr>
      <vt:lpstr>Heap and Hash File Organization</vt:lpstr>
      <vt:lpstr>T H E    T E A M</vt:lpstr>
      <vt:lpstr>Introduction to File Organization</vt:lpstr>
      <vt:lpstr>File Organization</vt:lpstr>
      <vt:lpstr>Objectives of File Organization</vt:lpstr>
      <vt:lpstr>Objectives – File Organization</vt:lpstr>
      <vt:lpstr>Types of File Organization</vt:lpstr>
      <vt:lpstr>Types – File Organization</vt:lpstr>
      <vt:lpstr>Heap File Organization - Introduction</vt:lpstr>
      <vt:lpstr>Introduction - Heap File Organization</vt:lpstr>
      <vt:lpstr>Heap File Organization - Operations</vt:lpstr>
      <vt:lpstr>Heap File Organization - Example</vt:lpstr>
      <vt:lpstr>Heap File Organization - Insertion</vt:lpstr>
      <vt:lpstr>Heap File Organization - Insertion</vt:lpstr>
      <vt:lpstr>Heap File Organization - Example</vt:lpstr>
      <vt:lpstr>Heap File Organization - Insertion</vt:lpstr>
      <vt:lpstr>Heap File Organization - Searching</vt:lpstr>
      <vt:lpstr>Heap File Organization - Searching</vt:lpstr>
      <vt:lpstr>Heap File Organization - Deletion</vt:lpstr>
      <vt:lpstr>Heap File Organization - Deletion</vt:lpstr>
      <vt:lpstr>Heap File Organization - Deletion</vt:lpstr>
      <vt:lpstr>Heap File Organization - Modification</vt:lpstr>
      <vt:lpstr>Heap File Organization –  Pros and Cons</vt:lpstr>
      <vt:lpstr>Heap File Organization - Pros</vt:lpstr>
      <vt:lpstr>Heap File Organization - Cons</vt:lpstr>
      <vt:lpstr>Hash File Organization - Introduction</vt:lpstr>
      <vt:lpstr>Introduction – Hash File Organization</vt:lpstr>
      <vt:lpstr>Introduction – Hash File Organization</vt:lpstr>
      <vt:lpstr>Hash File Organization –  Hash Functions</vt:lpstr>
      <vt:lpstr>Hash File Organization – Hash Functions </vt:lpstr>
      <vt:lpstr>Hash File Organization –  Operations</vt:lpstr>
      <vt:lpstr>Hash File Organization - Example</vt:lpstr>
      <vt:lpstr>Hash File Organization - Insertion</vt:lpstr>
      <vt:lpstr>Hash File Organization - Insertion</vt:lpstr>
      <vt:lpstr>Hash File Organization - Searching</vt:lpstr>
      <vt:lpstr>Hash File Organization - Deletion</vt:lpstr>
      <vt:lpstr>Hash File Organization - Modification</vt:lpstr>
      <vt:lpstr>Hash File Organization –  Types of Hashing</vt:lpstr>
      <vt:lpstr>Hash File Organization – Types of Hashing</vt:lpstr>
      <vt:lpstr>Hash File Organization – Static Hashing</vt:lpstr>
      <vt:lpstr>Hash File Organization – Open Hashing</vt:lpstr>
      <vt:lpstr>Hash File Organization – Closed Hashing</vt:lpstr>
      <vt:lpstr>Hash File Organization – Dynamic Hashing</vt:lpstr>
      <vt:lpstr>Hash File Organization – Dynamic Hashing</vt:lpstr>
      <vt:lpstr>Hash File Organization –  Pros and Cons</vt:lpstr>
      <vt:lpstr>Hash File Organization – Pros and Cons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Syed Faateh Sultan Kazmi;Muhammad Bilal</dc:creator>
  <cp:lastModifiedBy>Afaq Shoaib</cp:lastModifiedBy>
  <cp:revision>58</cp:revision>
  <dcterms:created xsi:type="dcterms:W3CDTF">2020-12-14T11:51:02Z</dcterms:created>
  <dcterms:modified xsi:type="dcterms:W3CDTF">2021-01-13T20:03:39Z</dcterms:modified>
</cp:coreProperties>
</file>